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6" r:id="rId2"/>
  </p:sldMasterIdLst>
  <p:notesMasterIdLst>
    <p:notesMasterId r:id="rId17"/>
  </p:notesMasterIdLst>
  <p:handoutMasterIdLst>
    <p:handoutMasterId r:id="rId18"/>
  </p:handoutMasterIdLst>
  <p:sldIdLst>
    <p:sldId id="502" r:id="rId3"/>
    <p:sldId id="526" r:id="rId4"/>
    <p:sldId id="505" r:id="rId5"/>
    <p:sldId id="524" r:id="rId6"/>
    <p:sldId id="507" r:id="rId7"/>
    <p:sldId id="508" r:id="rId8"/>
    <p:sldId id="525" r:id="rId9"/>
    <p:sldId id="527" r:id="rId10"/>
    <p:sldId id="521" r:id="rId11"/>
    <p:sldId id="511" r:id="rId12"/>
    <p:sldId id="512" r:id="rId13"/>
    <p:sldId id="522" r:id="rId14"/>
    <p:sldId id="528" r:id="rId15"/>
    <p:sldId id="518" r:id="rId16"/>
  </p:sldIdLst>
  <p:sldSz cx="9144000" cy="6858000" type="screen4x3"/>
  <p:notesSz cx="7315200" cy="9601200"/>
  <p:custDataLst>
    <p:tags r:id="rId19"/>
  </p:custDataLst>
  <p:defaultTextStyle>
    <a:defPPr>
      <a:defRPr lang="en-CA"/>
    </a:defPPr>
    <a:lvl1pPr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3700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24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5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969696"/>
    <a:srgbClr val="335C64"/>
    <a:srgbClr val="66CCFF"/>
    <a:srgbClr val="33CCFF"/>
    <a:srgbClr val="0000DE"/>
    <a:srgbClr val="000099"/>
    <a:srgbClr val="0035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277" autoAdjust="0"/>
    <p:restoredTop sz="92481" autoAdjust="0"/>
  </p:normalViewPr>
  <p:slideViewPr>
    <p:cSldViewPr snapToObjects="1">
      <p:cViewPr varScale="1">
        <p:scale>
          <a:sx n="68" d="100"/>
          <a:sy n="68" d="100"/>
        </p:scale>
        <p:origin x="768" y="66"/>
      </p:cViewPr>
      <p:guideLst>
        <p:guide orient="horz" pos="4224"/>
        <p:guide pos="96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>
        <p:scale>
          <a:sx n="75" d="100"/>
          <a:sy n="75" d="100"/>
        </p:scale>
        <p:origin x="-3252" y="-342"/>
      </p:cViewPr>
      <p:guideLst>
        <p:guide orient="horz" pos="3025"/>
        <p:guide pos="230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90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2B19D8C8-5948-455E-A605-1EA89F85FCA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47254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305" y="0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2183" y="4561226"/>
            <a:ext cx="5850835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305" y="9119173"/>
            <a:ext cx="317224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810" tIns="47905" rIns="95810" bIns="47905" numCol="1" anchor="b" anchorCtr="0" compatLnSpc="1">
            <a:prstTxWarp prst="textNoShape">
              <a:avLst/>
            </a:prstTxWarp>
          </a:bodyPr>
          <a:lstStyle>
            <a:lvl1pPr algn="r" defTabSz="958387">
              <a:lnSpc>
                <a:spcPct val="100000"/>
              </a:lnSpc>
              <a:spcAft>
                <a:spcPct val="0"/>
              </a:spcAft>
              <a:defRPr sz="1200">
                <a:latin typeface="Arial" charset="0"/>
              </a:defRPr>
            </a:lvl1pPr>
          </a:lstStyle>
          <a:p>
            <a:pPr>
              <a:defRPr/>
            </a:pPr>
            <a:fld id="{FE284EBD-CBB1-4A99-ABB1-E39FD79043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627233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70662" indent="-296408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85634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59887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134141" indent="-237127" defTabSz="958387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608395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3082648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556902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4031155" indent="-237127" defTabSz="958387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24F3551-6772-4ED3-AD12-7448C81BF950}" type="slidenum">
              <a:rPr lang="en-CA" altLang="en-US" smtClean="0">
                <a:latin typeface="Arial" charset="0"/>
              </a:rPr>
              <a:pPr eaLnBrk="1" hangingPunct="1"/>
              <a:t>1</a:t>
            </a:fld>
            <a:endParaRPr lang="en-CA" altLang="en-US" smtClean="0">
              <a:latin typeface="Arial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Let’s try something different and let’s hear what you think!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39094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84998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Information Sharing Agreements with Vital Statistics Agencies, IT Solutions and devolution of services into regions and First Nations communities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E284EBD-CBB1-4A99-ABB1-E39FD7904359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19895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9DB09-AA3D-4332-8B96-F6F794EB7C9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702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creative\media$\GRAPHICS 2018\Corporate Branding - Templates\CIRNAC\PNG\CIRNA-RCAANC-Cover-8x11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0"/>
            <a:ext cx="9153525" cy="6865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8412" y="209931"/>
            <a:ext cx="3866388" cy="247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0762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91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242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888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686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4960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6355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304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7245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79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09307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8300" y="1308100"/>
            <a:ext cx="3822700" cy="49403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7408" y="1308101"/>
            <a:ext cx="3822192" cy="494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88101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750592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28326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4730750" cy="5562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57400"/>
            <a:ext cx="3008313" cy="4191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338994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07635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98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\\creative\media$\GRAPHICS 2018\Corporate Branding - Templates\CIRNAC\PNG\FIP-CIRNA.png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" y="138745"/>
            <a:ext cx="3014472" cy="192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838200"/>
            <a:ext cx="7848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Insert section 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8300" y="1308100"/>
            <a:ext cx="7861300" cy="500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GB" dirty="0" smtClean="0"/>
              <a:t>Click to edit master text styles</a:t>
            </a:r>
          </a:p>
          <a:p>
            <a:pPr lvl="1"/>
            <a:r>
              <a:rPr lang="en-CA" altLang="en-GB" dirty="0" smtClean="0"/>
              <a:t>Second level</a:t>
            </a:r>
          </a:p>
          <a:p>
            <a:pPr lvl="2"/>
            <a:r>
              <a:rPr lang="en-CA" altLang="en-GB" dirty="0" smtClean="0"/>
              <a:t>Third level</a:t>
            </a:r>
          </a:p>
          <a:p>
            <a:pPr lvl="3"/>
            <a:r>
              <a:rPr lang="en-CA" altLang="en-GB" dirty="0" smtClean="0"/>
              <a:t>Fourth level</a:t>
            </a:r>
          </a:p>
        </p:txBody>
      </p:sp>
      <p:sp>
        <p:nvSpPr>
          <p:cNvPr id="12" name="Rectangle 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077200" y="6400800"/>
            <a:ext cx="762000" cy="304800"/>
          </a:xfrm>
          <a:prstGeom prst="rect">
            <a:avLst/>
          </a:prstGeom>
          <a:ln/>
        </p:spPr>
        <p:txBody>
          <a:bodyPr/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‹#›</a:t>
            </a:fld>
            <a:endParaRPr lang="en-CA" dirty="0"/>
          </a:p>
        </p:txBody>
      </p:sp>
      <p:pic>
        <p:nvPicPr>
          <p:cNvPr id="2050" name="Picture 2" descr="\\creative\media$\GRAPHICS 2018\Corporate Branding - Templates\CIRNAC\PNG\CIRNA-symbol.png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37" y="6172200"/>
            <a:ext cx="619125" cy="619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6" r:id="rId3"/>
    <p:sldLayoutId id="2147483679" r:id="rId4"/>
    <p:sldLayoutId id="2147483685" r:id="rId5"/>
    <p:sldLayoutId id="2147483680" r:id="rId6"/>
    <p:sldLayoutId id="2147483681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 baseline="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2pPr>
      <a:lvl3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3pPr>
      <a:lvl4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4pPr>
      <a:lvl5pPr algn="l" rtl="0" eaLnBrk="0" fontAlgn="base" hangingPunct="0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5pPr>
      <a:lvl6pPr marL="4572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6pPr>
      <a:lvl7pPr marL="9144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7pPr>
      <a:lvl8pPr marL="13716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8pPr>
      <a:lvl9pPr marL="1828800" algn="l" rtl="0" fontAlgn="base">
        <a:lnSpc>
          <a:spcPts val="2400"/>
        </a:lnSpc>
        <a:spcBef>
          <a:spcPct val="0"/>
        </a:spcBef>
        <a:spcAft>
          <a:spcPct val="0"/>
        </a:spcAft>
        <a:defRPr sz="2400" b="1">
          <a:solidFill>
            <a:srgbClr val="000000"/>
          </a:solidFill>
          <a:latin typeface="Arial" charset="0"/>
        </a:defRPr>
      </a:lvl9pPr>
    </p:titleStyle>
    <p:bodyStyle>
      <a:lvl1pPr marL="190500" indent="-190500" algn="l" rtl="0" eaLnBrk="0" fontAlgn="base" hangingPunct="0">
        <a:spcBef>
          <a:spcPct val="0"/>
        </a:spcBef>
        <a:spcAft>
          <a:spcPct val="37000"/>
        </a:spcAft>
        <a:buChar char="•"/>
        <a:tabLst>
          <a:tab pos="5715000" algn="l"/>
        </a:tabLst>
        <a:defRPr>
          <a:solidFill>
            <a:srgbClr val="000000"/>
          </a:solidFill>
          <a:latin typeface="+mn-lt"/>
          <a:ea typeface="+mn-ea"/>
          <a:cs typeface="+mn-cs"/>
        </a:defRPr>
      </a:lvl1pPr>
      <a:lvl2pPr marL="382588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600">
          <a:solidFill>
            <a:srgbClr val="000000"/>
          </a:solidFill>
          <a:latin typeface="+mn-lt"/>
        </a:defRPr>
      </a:lvl2pPr>
      <a:lvl3pPr marL="574675" indent="-190500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400">
          <a:solidFill>
            <a:srgbClr val="000000"/>
          </a:solidFill>
          <a:latin typeface="+mn-lt"/>
        </a:defRPr>
      </a:lvl3pPr>
      <a:lvl4pPr marL="771525" indent="-195263" algn="l" rtl="0" eaLnBrk="0" fontAlgn="base" hangingPunct="0">
        <a:spcBef>
          <a:spcPct val="0"/>
        </a:spcBef>
        <a:spcAft>
          <a:spcPct val="35000"/>
        </a:spcAft>
        <a:buChar char="–"/>
        <a:tabLst>
          <a:tab pos="5715000" algn="l"/>
        </a:tabLst>
        <a:defRPr sz="1200">
          <a:solidFill>
            <a:srgbClr val="000000"/>
          </a:solidFill>
          <a:latin typeface="+mn-lt"/>
        </a:defRPr>
      </a:lvl4pPr>
      <a:lvl5pPr marL="960438" indent="-187325" algn="l" rtl="0" eaLnBrk="0" fontAlgn="base" hangingPunct="0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5pPr>
      <a:lvl6pPr marL="14176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6pPr>
      <a:lvl7pPr marL="18748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7pPr>
      <a:lvl8pPr marL="23320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8pPr>
      <a:lvl9pPr marL="2789238" indent="-187325" algn="l" rtl="0" fontAlgn="base">
        <a:lnSpc>
          <a:spcPts val="1600"/>
        </a:lnSpc>
        <a:spcBef>
          <a:spcPct val="0"/>
        </a:spcBef>
        <a:spcAft>
          <a:spcPct val="0"/>
        </a:spcAft>
        <a:buChar char="–"/>
        <a:tabLst>
          <a:tab pos="5715000" algn="l"/>
        </a:tabLst>
        <a:defRPr sz="1200">
          <a:solidFill>
            <a:schemeClr val="tx1"/>
          </a:solidFill>
          <a:latin typeface="Verdana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E18F2-A75B-4836-B936-4E44D9535B76}" type="datetimeFigureOut">
              <a:rPr lang="en-US" smtClean="0"/>
              <a:t>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ABC79-298D-47EE-ADF8-742064065D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338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nada.ca/first-nation-citizenshi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aadnc.eventsfncitizenship-evenemetscitoyennetepn.aandc@canaca.c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nada.ca/first-nation-citizenship" TargetMode="External"/><Relationship Id="rId2" Type="http://schemas.openxmlformats.org/officeDocument/2006/relationships/hyperlink" Target="mailto:aadnc.fncitizenship-citoyennetepn.aandc@canada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anada.ca/indian-status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lido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550" y="2362200"/>
            <a:ext cx="4895850" cy="2285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  <a:spcAft>
                <a:spcPts val="500"/>
              </a:spcAft>
            </a:pPr>
            <a:r>
              <a:rPr lang="en-US" sz="2900" dirty="0" smtClean="0">
                <a:solidFill>
                  <a:srgbClr val="FFFFFF"/>
                </a:solidFill>
                <a:latin typeface="Arial Black" panose="020B0A04020102020204" pitchFamily="34" charset="0"/>
              </a:rPr>
              <a:t>Collaborative Process Information and Discussion Sessions</a:t>
            </a:r>
          </a:p>
          <a:p>
            <a:pPr>
              <a:lnSpc>
                <a:spcPts val="2300"/>
              </a:lnSpc>
              <a:spcAft>
                <a:spcPts val="500"/>
              </a:spcAft>
            </a:pPr>
            <a:r>
              <a:rPr lang="fr-CA" sz="24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Indian Registration, Band Membership, and First Nation Citizenship</a:t>
            </a:r>
          </a:p>
          <a:p>
            <a:pPr>
              <a:lnSpc>
                <a:spcPts val="2300"/>
              </a:lnSpc>
              <a:spcAft>
                <a:spcPts val="500"/>
              </a:spcAft>
            </a:pPr>
            <a:r>
              <a:rPr lang="fr-CA" sz="2000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Winter 2020</a:t>
            </a:r>
            <a:endParaRPr lang="en-US" sz="2000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10</a:t>
            </a:fld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F4101B-13F6-4F49-BE86-3697F184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8300" y="990600"/>
            <a:ext cx="8452172" cy="5326063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Arial Narrow" panose="020B0606020202030204" pitchFamily="34" charset="0"/>
                <a:cs typeface="Arial Narrow"/>
              </a:rPr>
              <a:t>The </a:t>
            </a:r>
            <a:r>
              <a:rPr lang="en-US" dirty="0">
                <a:latin typeface="Arial Narrow" panose="020B0606020202030204" pitchFamily="34" charset="0"/>
                <a:cs typeface="Arial Narrow"/>
              </a:rPr>
              <a:t>key findings on what was heard from First Nations and other Indigenous groups </a:t>
            </a:r>
            <a:r>
              <a:rPr lang="en-US" dirty="0" smtClean="0">
                <a:latin typeface="Arial Narrow" panose="020B0606020202030204" pitchFamily="34" charset="0"/>
                <a:cs typeface="Arial Narrow"/>
              </a:rPr>
              <a:t>were outlined in the June 2019 Report to Parliament which included the Minister’s Special Representative’s recommendations. These key findings and recommendations on each theme include:</a:t>
            </a:r>
          </a:p>
          <a:p>
            <a:pPr marL="342900" indent="-342900">
              <a:buAutoNum type="arabicParenR"/>
            </a:pPr>
            <a:r>
              <a:rPr lang="en-US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Implementation </a:t>
            </a: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of the removal of the 1951 </a:t>
            </a:r>
            <a:r>
              <a:rPr lang="en-US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cut-off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dirty="0">
                <a:ea typeface="Calibri"/>
                <a:cs typeface="Times New Roman"/>
              </a:rPr>
              <a:t>General support for the removal of the 1951 </a:t>
            </a:r>
            <a:r>
              <a:rPr lang="en-US" dirty="0" smtClean="0">
                <a:ea typeface="Calibri"/>
                <a:cs typeface="Times New Roman"/>
              </a:rPr>
              <a:t>Cut-off.</a:t>
            </a:r>
            <a:endParaRPr lang="en-CA" dirty="0">
              <a:ea typeface="Calibri"/>
              <a:cs typeface="Times New Roman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>
                <a:ea typeface="Calibri"/>
                <a:cs typeface="Times New Roman"/>
              </a:rPr>
              <a:t>Need for appropriate funding and resources to address an increased registered population (land, housing, health, education, infrastructure</a:t>
            </a:r>
            <a:r>
              <a:rPr lang="en-CA" dirty="0" smtClean="0">
                <a:ea typeface="Calibri"/>
                <a:cs typeface="Times New Roman"/>
              </a:rPr>
              <a:t>…).</a:t>
            </a:r>
            <a:endParaRPr lang="en-CA" dirty="0">
              <a:ea typeface="Calibri"/>
              <a:cs typeface="Times New Roman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>
                <a:ea typeface="Calibri"/>
                <a:cs typeface="Times New Roman"/>
              </a:rPr>
              <a:t>Need for cultural education and to reinforce cultural </a:t>
            </a:r>
            <a:r>
              <a:rPr lang="en-CA" dirty="0" smtClean="0">
                <a:ea typeface="Calibri"/>
                <a:cs typeface="Times New Roman"/>
              </a:rPr>
              <a:t>connection.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fr-CA" dirty="0" smtClean="0">
                <a:ea typeface="Calibri"/>
                <a:cs typeface="Times New Roman"/>
              </a:rPr>
              <a:t>Increased funding</a:t>
            </a:r>
            <a:r>
              <a:rPr lang="fr-CA" dirty="0">
                <a:ea typeface="Calibri"/>
                <a:cs typeface="Times New Roman"/>
              </a:rPr>
              <a:t>,</a:t>
            </a:r>
            <a:r>
              <a:rPr lang="fr-CA" dirty="0" smtClean="0">
                <a:ea typeface="Calibri"/>
                <a:cs typeface="Times New Roman"/>
              </a:rPr>
              <a:t> support and capacity is required (for registration / membership administrators</a:t>
            </a:r>
            <a:r>
              <a:rPr lang="fr-CA" dirty="0">
                <a:ea typeface="Calibri"/>
                <a:cs typeface="Times New Roman"/>
              </a:rPr>
              <a:t> </a:t>
            </a:r>
            <a:r>
              <a:rPr lang="fr-CA" dirty="0" smtClean="0">
                <a:ea typeface="Calibri"/>
                <a:cs typeface="Times New Roman"/>
              </a:rPr>
              <a:t>and genealogy).</a:t>
            </a:r>
          </a:p>
          <a:p>
            <a:pPr marL="0" indent="0">
              <a:buNone/>
            </a:pPr>
            <a:r>
              <a:rPr lang="en-CA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2)  Remaining inequities related to registration and membership under the </a:t>
            </a:r>
            <a:r>
              <a:rPr lang="en-CA" b="1" i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Indian Act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>
                <a:ea typeface="Calibri"/>
                <a:cs typeface="Times New Roman"/>
              </a:rPr>
              <a:t>Many inequities remain and need to be </a:t>
            </a:r>
            <a:r>
              <a:rPr lang="en-CA" dirty="0" smtClean="0">
                <a:ea typeface="Calibri"/>
                <a:cs typeface="Times New Roman"/>
              </a:rPr>
              <a:t>addressed</a:t>
            </a:r>
            <a:r>
              <a:rPr lang="en-CA" dirty="0" smtClean="0">
                <a:ea typeface="Calibri"/>
                <a:cs typeface="Times New Roman"/>
              </a:rPr>
              <a:t>.(Enfranchisement, Deregistration, script, section 10…)</a:t>
            </a:r>
            <a:endParaRPr lang="en-CA" dirty="0">
              <a:ea typeface="Calibri"/>
              <a:cs typeface="Times New Roman"/>
            </a:endParaRP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>
                <a:ea typeface="Calibri"/>
                <a:cs typeface="Times New Roman"/>
              </a:rPr>
              <a:t>The second generation cut-off needs to be addressed and is seen as a form of </a:t>
            </a:r>
            <a:r>
              <a:rPr lang="en-CA" dirty="0" smtClean="0">
                <a:ea typeface="Calibri"/>
                <a:cs typeface="Times New Roman"/>
              </a:rPr>
              <a:t>assimilation.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 smtClean="0">
                <a:ea typeface="Calibri"/>
                <a:cs typeface="Times New Roman"/>
              </a:rPr>
              <a:t>One parent rule would eliminate most outstanding inequities.</a:t>
            </a:r>
          </a:p>
          <a:p>
            <a:pPr lvl="1"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CA" dirty="0" smtClean="0">
                <a:ea typeface="Calibri"/>
                <a:cs typeface="Times New Roman"/>
              </a:rPr>
              <a:t>Need to simplify legislation and application process.</a:t>
            </a:r>
            <a:endParaRPr lang="en-CA" dirty="0">
              <a:ea typeface="Calibri"/>
              <a:cs typeface="Times New Roman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88C682-AA6A-49D2-997D-892DF648DF95}"/>
              </a:ext>
            </a:extLst>
          </p:cNvPr>
          <p:cNvSpPr txBox="1">
            <a:spLocks/>
          </p:cNvSpPr>
          <p:nvPr/>
        </p:nvSpPr>
        <p:spPr bwMode="auto">
          <a:xfrm>
            <a:off x="251520" y="476672"/>
            <a:ext cx="8568952" cy="522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dirty="0"/>
              <a:t>Collaborative Process – Report to Parliament</a:t>
            </a:r>
            <a:endParaRPr lang="en-US" sz="2000" kern="0" dirty="0"/>
          </a:p>
        </p:txBody>
      </p:sp>
    </p:spTree>
    <p:extLst>
      <p:ext uri="{BB962C8B-B14F-4D97-AF65-F5344CB8AC3E}">
        <p14:creationId xmlns:p14="http://schemas.microsoft.com/office/powerpoint/2010/main" val="3979314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11</a:t>
            </a:fld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68300" y="1308100"/>
            <a:ext cx="8242300" cy="50085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>
                <a:latin typeface="Arial Narrow" panose="020B0606020202030204" pitchFamily="34" charset="0"/>
                <a:cs typeface="Arial" panose="020B0604020202020204" pitchFamily="34" charset="0"/>
              </a:rPr>
              <a:t>3) First Nations exclusive responsibility for determining membership /citizenship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Government should not have control over registration and membership. First Nations should be determining who their people are.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Transfer of control needs to come with resources and support.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Funding relationship would have to reflect the Government honoring each First Nation’s determination of their people.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88C682-AA6A-49D2-997D-892DF648DF95}"/>
              </a:ext>
            </a:extLst>
          </p:cNvPr>
          <p:cNvSpPr txBox="1">
            <a:spLocks/>
          </p:cNvSpPr>
          <p:nvPr/>
        </p:nvSpPr>
        <p:spPr bwMode="auto">
          <a:xfrm>
            <a:off x="323528" y="548680"/>
            <a:ext cx="8439472" cy="522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defRPr/>
            </a:pPr>
            <a:r>
              <a:rPr lang="en-US" dirty="0"/>
              <a:t>Collaborative Process – Report to </a:t>
            </a:r>
            <a:r>
              <a:rPr lang="en-US" dirty="0" smtClean="0"/>
              <a:t>Parliament (cont’d.)</a:t>
            </a:r>
            <a:endParaRPr lang="en-US" sz="2000" kern="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356992"/>
            <a:ext cx="8229600" cy="21061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endParaRPr lang="en-US" sz="400" b="1" dirty="0" smtClean="0">
              <a:solidFill>
                <a:srgbClr val="000000"/>
              </a:solidFill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r>
              <a:rPr lang="en-US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Recurring Themes:</a:t>
            </a:r>
          </a:p>
          <a:p>
            <a:pPr marL="476250" lvl="1" indent="-285750">
              <a:spcAft>
                <a:spcPct val="370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solidFill>
                  <a:srgbClr val="000000"/>
                </a:solidFill>
              </a:rPr>
              <a:t>Ongoing </a:t>
            </a:r>
            <a:r>
              <a:rPr lang="en-US" sz="1600" dirty="0">
                <a:solidFill>
                  <a:srgbClr val="000000"/>
                </a:solidFill>
              </a:rPr>
              <a:t>discussion is required with the </a:t>
            </a:r>
            <a:r>
              <a:rPr lang="en-US" sz="1600" dirty="0" smtClean="0">
                <a:solidFill>
                  <a:srgbClr val="000000"/>
                </a:solidFill>
              </a:rPr>
              <a:t>Government.</a:t>
            </a:r>
            <a:endParaRPr lang="en-US" sz="1600" dirty="0">
              <a:solidFill>
                <a:srgbClr val="000000"/>
              </a:solidFill>
            </a:endParaRPr>
          </a:p>
          <a:p>
            <a:pPr marL="476250" lvl="1" indent="-285750">
              <a:spcAft>
                <a:spcPct val="370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More time and engagement required with both on and off-reserve </a:t>
            </a:r>
            <a:r>
              <a:rPr lang="en-US" sz="1600" dirty="0" smtClean="0">
                <a:solidFill>
                  <a:srgbClr val="000000"/>
                </a:solidFill>
              </a:rPr>
              <a:t>members.</a:t>
            </a:r>
            <a:endParaRPr lang="en-US" sz="1600" dirty="0">
              <a:solidFill>
                <a:srgbClr val="000000"/>
              </a:solidFill>
            </a:endParaRPr>
          </a:p>
          <a:p>
            <a:pPr marL="476250" lvl="1" indent="-285750">
              <a:spcAft>
                <a:spcPct val="370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More funding and capacity building is </a:t>
            </a:r>
            <a:r>
              <a:rPr lang="en-US" sz="1600" dirty="0" smtClean="0">
                <a:solidFill>
                  <a:srgbClr val="000000"/>
                </a:solidFill>
              </a:rPr>
              <a:t>required.</a:t>
            </a:r>
            <a:endParaRPr lang="en-US" sz="1600" dirty="0">
              <a:solidFill>
                <a:srgbClr val="000000"/>
              </a:solidFill>
            </a:endParaRPr>
          </a:p>
          <a:p>
            <a:pPr marL="476250" lvl="1" indent="-285750">
              <a:spcAft>
                <a:spcPct val="37000"/>
              </a:spcAft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00"/>
                </a:solidFill>
              </a:rPr>
              <a:t>Need to co-develop </a:t>
            </a:r>
            <a:r>
              <a:rPr lang="en-US" sz="1600" dirty="0" smtClean="0">
                <a:solidFill>
                  <a:srgbClr val="000000"/>
                </a:solidFill>
              </a:rPr>
              <a:t>solutions.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1000" y="5756017"/>
            <a:ext cx="79354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Report to Parliament  tabled on June 12, 2019 – </a:t>
            </a: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  <a:hlinkClick r:id="rId2"/>
              </a:rPr>
              <a:t>www.canada.ca/first-nation-citizenship</a:t>
            </a:r>
            <a:r>
              <a:rPr lang="en-US" b="1" dirty="0">
                <a:latin typeface="Arial Narrow" panose="020B060602020203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86477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12</a:t>
            </a:fld>
            <a:endParaRPr lang="en-CA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F8F4101B-13F6-4F49-BE86-3697F184C5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5556" y="1469132"/>
            <a:ext cx="8208912" cy="4703068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CA" dirty="0" smtClean="0">
                <a:latin typeface="Arial Narrow" panose="020B0606020202030204" pitchFamily="34" charset="0"/>
                <a:cs typeface="Arial Narrow"/>
              </a:rPr>
              <a:t>Continue </a:t>
            </a:r>
            <a:r>
              <a:rPr lang="en-CA" dirty="0">
                <a:latin typeface="Arial Narrow" panose="020B0606020202030204" pitchFamily="34" charset="0"/>
                <a:cs typeface="Arial Narrow"/>
              </a:rPr>
              <a:t>to inform First Nations on the issues identified in the Collaborative Process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and changes </a:t>
            </a:r>
            <a:r>
              <a:rPr lang="en-CA" dirty="0">
                <a:latin typeface="Arial Narrow" panose="020B0606020202030204" pitchFamily="34" charset="0"/>
                <a:cs typeface="Arial Narrow"/>
              </a:rPr>
              <a:t>to the registration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provisions;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and</a:t>
            </a:r>
          </a:p>
          <a:p>
            <a:pPr marL="711200" lvl="1" indent="-271463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541338" algn="l"/>
                <a:tab pos="5715000" algn="l"/>
              </a:tabLst>
            </a:pPr>
            <a:r>
              <a:rPr lang="en-CA" dirty="0" smtClean="0">
                <a:latin typeface="Arial Narrow" panose="020B0606020202030204" pitchFamily="34" charset="0"/>
                <a:cs typeface="Arial Narrow"/>
              </a:rPr>
              <a:t>Ongoing </a:t>
            </a:r>
            <a:r>
              <a:rPr lang="en-CA" dirty="0">
                <a:latin typeface="Arial Narrow" panose="020B0606020202030204" pitchFamily="34" charset="0"/>
                <a:cs typeface="Arial Narrow"/>
              </a:rPr>
              <a:t>community sessions</a:t>
            </a:r>
          </a:p>
          <a:p>
            <a:pPr marL="711200" lvl="1" indent="-271463">
              <a:spcAft>
                <a:spcPts val="400"/>
              </a:spcAft>
              <a:buFont typeface="Wingdings" panose="05000000000000000000" pitchFamily="2" charset="2"/>
              <a:buChar char="§"/>
              <a:tabLst>
                <a:tab pos="541338" algn="l"/>
                <a:tab pos="5715000" algn="l"/>
              </a:tabLst>
            </a:pPr>
            <a:r>
              <a:rPr lang="en-CA" dirty="0">
                <a:latin typeface="Arial Narrow" panose="020B0606020202030204" pitchFamily="34" charset="0"/>
                <a:cs typeface="Arial Narrow"/>
              </a:rPr>
              <a:t>26 Regional Events – January to March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2020</a:t>
            </a:r>
          </a:p>
          <a:p>
            <a:pPr marL="725487" lvl="1" indent="-285750">
              <a:spcAft>
                <a:spcPts val="400"/>
              </a:spcAft>
              <a:tabLst>
                <a:tab pos="541338" algn="l"/>
                <a:tab pos="5715000" algn="l"/>
              </a:tabLst>
            </a:pPr>
            <a:endParaRPr lang="en-CA" dirty="0">
              <a:latin typeface="Arial Narrow" panose="020B0606020202030204" pitchFamily="34" charset="0"/>
              <a:cs typeface="Arial Narrow"/>
            </a:endParaRPr>
          </a:p>
          <a:p>
            <a:pPr marL="285750" lvl="2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CA" sz="1800" dirty="0">
                <a:latin typeface="Arial Narrow" panose="020B0606020202030204" pitchFamily="34" charset="0"/>
                <a:cs typeface="Arial Narrow"/>
              </a:rPr>
              <a:t>Continued engagement </a:t>
            </a:r>
            <a:r>
              <a:rPr lang="en-CA" sz="1800" dirty="0" smtClean="0">
                <a:latin typeface="Arial Narrow" panose="020B0606020202030204" pitchFamily="34" charset="0"/>
                <a:cs typeface="Arial Narrow"/>
              </a:rPr>
              <a:t>to </a:t>
            </a:r>
            <a:r>
              <a:rPr lang="en-CA" sz="1800" dirty="0">
                <a:latin typeface="Arial Narrow" panose="020B0606020202030204" pitchFamily="34" charset="0"/>
                <a:cs typeface="Arial Narrow"/>
              </a:rPr>
              <a:t>monitoring impacts, </a:t>
            </a:r>
            <a:r>
              <a:rPr lang="en-CA" sz="1800" dirty="0" smtClean="0">
                <a:latin typeface="Arial Narrow" panose="020B0606020202030204" pitchFamily="34" charset="0"/>
                <a:cs typeface="Arial Narrow"/>
              </a:rPr>
              <a:t>address </a:t>
            </a:r>
            <a:r>
              <a:rPr lang="en-CA" sz="1800" dirty="0">
                <a:latin typeface="Arial Narrow" panose="020B0606020202030204" pitchFamily="34" charset="0"/>
                <a:cs typeface="Arial Narrow"/>
              </a:rPr>
              <a:t>remaining inequities </a:t>
            </a:r>
            <a:r>
              <a:rPr lang="en-CA" sz="1800" dirty="0" smtClean="0">
                <a:latin typeface="Arial Narrow" panose="020B0606020202030204" pitchFamily="34" charset="0"/>
                <a:cs typeface="Arial Narrow"/>
              </a:rPr>
              <a:t>and legislative review. </a:t>
            </a:r>
            <a:endParaRPr lang="en-CA" dirty="0" smtClean="0">
              <a:latin typeface="Arial Narrow" panose="020B0606020202030204" pitchFamily="34" charset="0"/>
              <a:cs typeface="Arial Narrow"/>
            </a:endParaRPr>
          </a:p>
          <a:p>
            <a:pPr>
              <a:spcAft>
                <a:spcPts val="1200"/>
              </a:spcAft>
            </a:pPr>
            <a:r>
              <a:rPr lang="en-CA" dirty="0" smtClean="0">
                <a:latin typeface="Arial Narrow" panose="020B0606020202030204" pitchFamily="34" charset="0"/>
                <a:cs typeface="Arial Narrow"/>
              </a:rPr>
              <a:t>Continue </a:t>
            </a:r>
            <a:r>
              <a:rPr lang="en-CA" dirty="0">
                <a:latin typeface="Arial Narrow" panose="020B0606020202030204" pitchFamily="34" charset="0"/>
                <a:cs typeface="Arial Narrow"/>
              </a:rPr>
              <a:t>discussions with First Nations on how to move towards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broader reform around First Nations controlling </a:t>
            </a:r>
            <a:r>
              <a:rPr lang="en-CA" dirty="0">
                <a:latin typeface="Arial Narrow" panose="020B0606020202030204" pitchFamily="34" charset="0"/>
                <a:cs typeface="Arial Narrow"/>
              </a:rPr>
              <a:t>membership and </a:t>
            </a:r>
            <a:r>
              <a:rPr lang="en-CA" dirty="0" smtClean="0">
                <a:latin typeface="Arial Narrow" panose="020B0606020202030204" pitchFamily="34" charset="0"/>
                <a:cs typeface="Arial Narrow"/>
              </a:rPr>
              <a:t>citizenship including: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 Narrow" panose="020B0606020202030204" pitchFamily="34" charset="0"/>
                <a:cs typeface="Arial Narrow"/>
              </a:rPr>
              <a:t>fulfilling the Government’s commitment </a:t>
            </a:r>
            <a:r>
              <a:rPr lang="en-US" sz="1600" dirty="0">
                <a:latin typeface="Arial Narrow" panose="020B0606020202030204" pitchFamily="34" charset="0"/>
                <a:cs typeface="Arial Narrow"/>
              </a:rPr>
              <a:t>to moving forward on the broader reforms to the </a:t>
            </a:r>
            <a:r>
              <a:rPr lang="en-US" sz="1600" i="1" dirty="0">
                <a:latin typeface="Arial Narrow" panose="020B0606020202030204" pitchFamily="34" charset="0"/>
                <a:cs typeface="Arial Narrow"/>
              </a:rPr>
              <a:t>Indian </a:t>
            </a:r>
            <a:r>
              <a:rPr lang="en-US" sz="1600" i="1" dirty="0" smtClean="0">
                <a:latin typeface="Arial Narrow" panose="020B0606020202030204" pitchFamily="34" charset="0"/>
                <a:cs typeface="Arial Narrow"/>
              </a:rPr>
              <a:t>Act; </a:t>
            </a:r>
            <a:r>
              <a:rPr lang="en-US" sz="1600" dirty="0" smtClean="0">
                <a:latin typeface="Arial Narrow" panose="020B0606020202030204" pitchFamily="34" charset="0"/>
                <a:cs typeface="Arial Narrow"/>
              </a:rPr>
              <a:t>and</a:t>
            </a:r>
          </a:p>
          <a:p>
            <a:pPr lvl="2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1600" dirty="0" smtClean="0">
                <a:latin typeface="Arial Narrow" panose="020B0606020202030204" pitchFamily="34" charset="0"/>
                <a:cs typeface="Arial Narrow"/>
              </a:rPr>
              <a:t>to </a:t>
            </a:r>
            <a:r>
              <a:rPr lang="en-US" sz="1600" dirty="0">
                <a:latin typeface="Arial Narrow" panose="020B0606020202030204" pitchFamily="34" charset="0"/>
                <a:cs typeface="Arial Narrow"/>
              </a:rPr>
              <a:t>inform </a:t>
            </a:r>
            <a:r>
              <a:rPr lang="en-US" sz="1600" dirty="0" smtClean="0">
                <a:latin typeface="Arial Narrow" panose="020B0606020202030204" pitchFamily="34" charset="0"/>
                <a:cs typeface="Arial Narrow"/>
              </a:rPr>
              <a:t>options as </a:t>
            </a:r>
            <a:r>
              <a:rPr lang="en-US" sz="1600" dirty="0">
                <a:latin typeface="Arial Narrow" panose="020B0606020202030204" pitchFamily="34" charset="0"/>
                <a:cs typeface="Arial Narrow"/>
              </a:rPr>
              <a:t>the Department seeks funding and </a:t>
            </a:r>
            <a:r>
              <a:rPr lang="en-US" sz="1600" dirty="0" smtClean="0">
                <a:latin typeface="Arial Narrow" panose="020B0606020202030204" pitchFamily="34" charset="0"/>
                <a:cs typeface="Arial Narrow"/>
              </a:rPr>
              <a:t>authorities for next steps to move beyond the </a:t>
            </a:r>
            <a:r>
              <a:rPr lang="en-US" sz="1600" i="1" dirty="0" smtClean="0">
                <a:latin typeface="Arial Narrow" panose="020B0606020202030204" pitchFamily="34" charset="0"/>
                <a:cs typeface="Arial Narrow"/>
              </a:rPr>
              <a:t>Indian Act</a:t>
            </a:r>
            <a:r>
              <a:rPr lang="en-CA" sz="1600" dirty="0" smtClean="0">
                <a:latin typeface="Arial Narrow" panose="020B0606020202030204" pitchFamily="34" charset="0"/>
                <a:cs typeface="Arial Narrow"/>
              </a:rPr>
              <a:t>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E88C682-AA6A-49D2-997D-892DF648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620688"/>
            <a:ext cx="8568952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>
              <a:defRPr/>
            </a:pPr>
            <a:r>
              <a:rPr lang="en-CA" dirty="0" smtClean="0"/>
              <a:t>Next </a:t>
            </a:r>
            <a:r>
              <a:rPr lang="en-CA" dirty="0" smtClean="0"/>
              <a:t>Steps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336659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1E88C682-AA6A-49D2-997D-892DF648DF95}"/>
              </a:ext>
            </a:extLst>
          </p:cNvPr>
          <p:cNvSpPr txBox="1">
            <a:spLocks/>
          </p:cNvSpPr>
          <p:nvPr/>
        </p:nvSpPr>
        <p:spPr bwMode="auto">
          <a:xfrm>
            <a:off x="323528" y="696888"/>
            <a:ext cx="8439472" cy="5223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>
              <a:defRPr/>
            </a:pPr>
            <a:endParaRPr lang="en-US" sz="2000" kern="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28600" y="4876800"/>
            <a:ext cx="8001000" cy="1219200"/>
          </a:xfrm>
          <a:prstGeom prst="rect">
            <a:avLst/>
          </a:prstGeom>
          <a:solidFill>
            <a:srgbClr val="E5E5CC"/>
          </a:solidFill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Events for BC First 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Calibri"/>
                <a:cs typeface="Times New Roman"/>
              </a:rPr>
              <a:t>Whitehorse: January 30, 2020 (For Self-Governing Nations)</a:t>
            </a:r>
          </a:p>
          <a:p>
            <a:r>
              <a:rPr lang="en-US" sz="2000" dirty="0">
                <a:ea typeface="Calibri"/>
                <a:cs typeface="Times New Roman"/>
              </a:rPr>
              <a:t>Kamloops: February 3, 2020</a:t>
            </a:r>
          </a:p>
          <a:p>
            <a:r>
              <a:rPr lang="en-US" sz="2000" dirty="0">
                <a:ea typeface="Calibri"/>
                <a:cs typeface="Times New Roman"/>
              </a:rPr>
              <a:t>Terrace: February 7, 2020</a:t>
            </a:r>
          </a:p>
          <a:p>
            <a:r>
              <a:rPr lang="en-US" sz="2000" dirty="0">
                <a:ea typeface="Calibri"/>
                <a:cs typeface="Times New Roman"/>
              </a:rPr>
              <a:t>Prince George: February 10, 2020</a:t>
            </a:r>
          </a:p>
          <a:p>
            <a:r>
              <a:rPr lang="en-US" sz="2000" dirty="0">
                <a:ea typeface="Calibri"/>
                <a:cs typeface="Times New Roman"/>
              </a:rPr>
              <a:t>Nanaimo: February 12, 2020</a:t>
            </a:r>
          </a:p>
          <a:p>
            <a:r>
              <a:rPr lang="en-US" sz="2000" dirty="0">
                <a:ea typeface="Calibri"/>
                <a:cs typeface="Times New Roman"/>
              </a:rPr>
              <a:t>Chilliwack: February 14, 2020</a:t>
            </a:r>
          </a:p>
          <a:p>
            <a:r>
              <a:rPr lang="en-US" sz="2000" dirty="0">
                <a:ea typeface="Calibri"/>
                <a:cs typeface="Times New Roman"/>
              </a:rPr>
              <a:t>Victoria: February 20, 2020</a:t>
            </a:r>
          </a:p>
          <a:p>
            <a:r>
              <a:rPr lang="en-US" sz="2000" dirty="0">
                <a:ea typeface="Calibri"/>
                <a:cs typeface="Times New Roman"/>
              </a:rPr>
              <a:t>Vancouver: February 25, 2020</a:t>
            </a:r>
          </a:p>
          <a:p>
            <a:pPr marL="0" indent="0">
              <a:buNone/>
            </a:pPr>
            <a:endParaRPr lang="fr-CA" dirty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any questions, contact: </a:t>
            </a:r>
          </a:p>
          <a:p>
            <a:pPr marL="0" indent="0">
              <a:buNone/>
            </a:pPr>
            <a:r>
              <a:rPr lang="en-US" u="sng" dirty="0">
                <a:hlinkClick r:id="rId2"/>
              </a:rPr>
              <a:t>aadnc.eventsfncitizenship-evenemetscitoyennetepn.aandc@canaca.ca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13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51323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14</a:t>
            </a:fld>
            <a:endParaRPr lang="en-CA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527124" y="1484784"/>
            <a:ext cx="7645276" cy="4962116"/>
          </a:xfrm>
        </p:spPr>
        <p:txBody>
          <a:bodyPr/>
          <a:lstStyle/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 Narrow" panose="020B0606020202030204" pitchFamily="34" charset="0"/>
                <a:ea typeface="Times New Roman"/>
                <a:cs typeface="Times New Roman"/>
              </a:rPr>
              <a:t>dedicated e-mail account: </a:t>
            </a:r>
            <a:endParaRPr lang="en-US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rgbClr val="0000FF"/>
                </a:solidFill>
                <a:latin typeface="Arial Narrow" panose="020B0606020202030204" pitchFamily="34" charset="0"/>
                <a:ea typeface="Times New Roman"/>
                <a:cs typeface="Times New Roman"/>
                <a:hlinkClick r:id="rId2"/>
              </a:rPr>
              <a:t>aadnc.fncitizenship-citoyennetepn.aandc@canada.ca</a:t>
            </a: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> 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 Narrow" panose="020B0606020202030204" pitchFamily="34" charset="0"/>
                <a:ea typeface="Times New Roman"/>
                <a:cs typeface="Times New Roman"/>
              </a:rPr>
              <a:t>toll-free number:  </a:t>
            </a: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>1-855-833-0033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 Narrow" panose="020B0606020202030204" pitchFamily="34" charset="0"/>
                <a:ea typeface="Times New Roman"/>
                <a:cs typeface="Times New Roman"/>
              </a:rPr>
              <a:t>fax: </a:t>
            </a: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>403-292-5393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>
                <a:latin typeface="Arial Narrow" panose="020B0606020202030204" pitchFamily="34" charset="0"/>
                <a:ea typeface="Times New Roman"/>
                <a:cs typeface="Times New Roman"/>
              </a:rPr>
              <a:t>mailing address: </a:t>
            </a: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/>
            </a:r>
            <a:b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</a:b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>Crown-Indigenous Relations and Northern Affairs Canada</a:t>
            </a:r>
            <a:b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</a:br>
            <a:r>
              <a:rPr lang="en-US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Engagement and Policy Directorate</a:t>
            </a: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/>
            </a:r>
            <a:b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</a:br>
            <a:r>
              <a:rPr lang="en-US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234 Laurier West Street, 18</a:t>
            </a:r>
            <a:r>
              <a:rPr lang="en-US" baseline="30000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th</a:t>
            </a:r>
            <a:r>
              <a:rPr lang="en-US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 Floor</a:t>
            </a:r>
            <a:endParaRPr lang="en-US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Ottawa, ON K1A 0H4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latin typeface="Arial Narrow" panose="020B0606020202030204" pitchFamily="34" charset="0"/>
                <a:ea typeface="Times New Roman"/>
                <a:cs typeface="Times New Roman"/>
              </a:rPr>
              <a:t>Mailstop </a:t>
            </a:r>
            <a:r>
              <a:rPr lang="en-US" dirty="0" smtClean="0">
                <a:latin typeface="Arial Narrow" panose="020B0606020202030204" pitchFamily="34" charset="0"/>
                <a:ea typeface="Times New Roman"/>
                <a:cs typeface="Times New Roman"/>
              </a:rPr>
              <a:t>234L-18</a:t>
            </a: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marR="0" lvl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latin typeface="Arial Narrow" panose="020B0606020202030204" pitchFamily="34" charset="0"/>
              <a:ea typeface="Times New Roman"/>
              <a:cs typeface="Times New Roman"/>
            </a:endParaRPr>
          </a:p>
          <a:p>
            <a:pPr marL="0" lvl="0" indent="0" algn="ctr">
              <a:spcAft>
                <a:spcPts val="200"/>
              </a:spcAft>
              <a:buNone/>
            </a:pPr>
            <a:r>
              <a:rPr lang="en-US" sz="2000" dirty="0" smtClean="0">
                <a:latin typeface="Arial Narrow" panose="020B0606020202030204" pitchFamily="34" charset="0"/>
              </a:rPr>
              <a:t>For </a:t>
            </a:r>
            <a:r>
              <a:rPr lang="en-US" sz="2000" dirty="0">
                <a:latin typeface="Arial Narrow" panose="020B0606020202030204" pitchFamily="34" charset="0"/>
              </a:rPr>
              <a:t>More Information:</a:t>
            </a:r>
          </a:p>
          <a:p>
            <a:pPr marL="0" lvl="0" indent="0" algn="ctr">
              <a:spcAft>
                <a:spcPts val="200"/>
              </a:spcAft>
              <a:buNone/>
            </a:pPr>
            <a:r>
              <a:rPr lang="en-US" sz="2000" dirty="0">
                <a:latin typeface="Arial Narrow" panose="020B0606020202030204" pitchFamily="34" charset="0"/>
                <a:hlinkClick r:id="rId3"/>
              </a:rPr>
              <a:t>www.canada.ca/first-nation-citizenship</a:t>
            </a:r>
            <a:r>
              <a:rPr lang="en-US" sz="2000" dirty="0">
                <a:latin typeface="Arial Narrow" panose="020B0606020202030204" pitchFamily="34" charset="0"/>
              </a:rPr>
              <a:t> 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lvl="0" indent="0" algn="ctr">
              <a:spcAft>
                <a:spcPts val="200"/>
              </a:spcAft>
              <a:buNone/>
            </a:pPr>
            <a:r>
              <a:rPr lang="en-US" sz="2000" dirty="0" smtClean="0">
                <a:latin typeface="Arial Narrow" panose="020B0606020202030204" pitchFamily="34" charset="0"/>
                <a:hlinkClick r:id="rId4"/>
              </a:rPr>
              <a:t>www.canada.ca/indian-status</a:t>
            </a:r>
            <a:endParaRPr lang="en-US" sz="2000" dirty="0" smtClean="0">
              <a:latin typeface="Arial Narrow" panose="020B0606020202030204" pitchFamily="34" charset="0"/>
            </a:endParaRPr>
          </a:p>
          <a:p>
            <a:pPr marL="0" lvl="0" indent="0" algn="ctr">
              <a:spcAft>
                <a:spcPts val="200"/>
              </a:spcAft>
              <a:buNone/>
            </a:pPr>
            <a:endParaRPr lang="en-US" sz="2000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endParaRPr lang="en-US" sz="900" b="1" dirty="0" smtClean="0">
              <a:latin typeface="Arial Narrow" panose="020B0606020202030204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683568" y="1340768"/>
            <a:ext cx="7488832" cy="3096344"/>
          </a:xfrm>
          <a:prstGeom prst="roundRect">
            <a:avLst/>
          </a:prstGeom>
          <a:noFill/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5FF4B6D-D41E-4B3F-89B2-2866F5420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692696"/>
            <a:ext cx="8007424" cy="450304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>
              <a:defRPr/>
            </a:pPr>
            <a:r>
              <a:rPr lang="en-CA" dirty="0"/>
              <a:t>Contact Information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6345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 bwMode="auto">
          <a:xfrm>
            <a:off x="228600" y="1905000"/>
            <a:ext cx="4724400" cy="4038600"/>
          </a:xfrm>
          <a:prstGeom prst="roundRect">
            <a:avLst/>
          </a:prstGeom>
          <a:solidFill>
            <a:srgbClr val="F8F8F8"/>
          </a:solidFill>
          <a:ln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2</a:t>
            </a:fld>
            <a:endParaRPr lang="en-CA" dirty="0"/>
          </a:p>
        </p:txBody>
      </p:sp>
      <p:sp>
        <p:nvSpPr>
          <p:cNvPr id="6" name="Content Placeholder 5"/>
          <p:cNvSpPr txBox="1">
            <a:spLocks noGrp="1"/>
          </p:cNvSpPr>
          <p:nvPr>
            <p:ph idx="1"/>
          </p:nvPr>
        </p:nvSpPr>
        <p:spPr>
          <a:xfrm>
            <a:off x="368300" y="381000"/>
            <a:ext cx="4356100" cy="52661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fr-CA" dirty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Steps</a:t>
            </a:r>
            <a:r>
              <a:rPr lang="en-US" dirty="0"/>
              <a:t>: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>
              <a:buNone/>
            </a:pPr>
            <a:r>
              <a:rPr lang="en-US" sz="2000" dirty="0" smtClean="0"/>
              <a:t>1. Make sure you are connected to the Wi-Fi (isc2020) or have use of data on your phone</a:t>
            </a:r>
          </a:p>
          <a:p>
            <a:pPr marL="0" indent="0">
              <a:buNone/>
            </a:pPr>
            <a:endParaRPr lang="en-US" sz="900" dirty="0" smtClean="0"/>
          </a:p>
          <a:p>
            <a:pPr marL="0" indent="0">
              <a:buNone/>
            </a:pPr>
            <a:r>
              <a:rPr lang="en-US" sz="2000" dirty="0" smtClean="0"/>
              <a:t>2. Go </a:t>
            </a:r>
            <a:r>
              <a:rPr lang="en-US" sz="2000" dirty="0"/>
              <a:t>to : </a:t>
            </a:r>
            <a:r>
              <a:rPr lang="en-US" sz="2000" b="1" dirty="0" smtClean="0">
                <a:hlinkClick r:id="rId3"/>
              </a:rPr>
              <a:t>www.slido.com</a:t>
            </a:r>
            <a:endParaRPr lang="en-US" sz="2000" b="1" dirty="0" smtClean="0"/>
          </a:p>
          <a:p>
            <a:pPr marL="0" indent="0">
              <a:buNone/>
            </a:pPr>
            <a:endParaRPr lang="en-US" sz="900" b="1" dirty="0"/>
          </a:p>
          <a:p>
            <a:pPr marL="0" lvl="0" indent="0">
              <a:buNone/>
            </a:pPr>
            <a:r>
              <a:rPr lang="en-US" sz="2000" dirty="0"/>
              <a:t>3</a:t>
            </a:r>
            <a:r>
              <a:rPr lang="en-US" sz="2000" dirty="0" smtClean="0"/>
              <a:t>. </a:t>
            </a:r>
            <a:r>
              <a:rPr lang="en-US" sz="2000" dirty="0" smtClean="0"/>
              <a:t>Enter Event </a:t>
            </a:r>
            <a:r>
              <a:rPr lang="en-US" sz="2000" dirty="0" smtClean="0"/>
              <a:t>Code #: Gathering2020</a:t>
            </a:r>
          </a:p>
          <a:p>
            <a:pPr marL="0" lvl="0" indent="0">
              <a:buNone/>
            </a:pPr>
            <a:endParaRPr lang="en-US" sz="900" dirty="0" smtClean="0"/>
          </a:p>
          <a:p>
            <a:pPr marL="0" lvl="0" indent="0">
              <a:buNone/>
            </a:pPr>
            <a:r>
              <a:rPr lang="fr-CA" sz="2000" dirty="0"/>
              <a:t>4</a:t>
            </a:r>
            <a:r>
              <a:rPr lang="fr-CA" sz="2000" dirty="0" smtClean="0"/>
              <a:t>. </a:t>
            </a:r>
            <a:r>
              <a:rPr lang="fr-CA" sz="2000" dirty="0" smtClean="0"/>
              <a:t>Click </a:t>
            </a:r>
            <a:r>
              <a:rPr lang="fr-CA" sz="2000" dirty="0" err="1" smtClean="0"/>
              <a:t>Join</a:t>
            </a:r>
            <a:endParaRPr lang="fr-CA" sz="2000" dirty="0" smtClean="0"/>
          </a:p>
          <a:p>
            <a:pPr marL="0" lvl="0" indent="0">
              <a:buNone/>
            </a:pPr>
            <a:endParaRPr lang="en-US" sz="900" dirty="0"/>
          </a:p>
          <a:p>
            <a:pPr marL="0" lvl="0" indent="0">
              <a:buNone/>
            </a:pPr>
            <a:r>
              <a:rPr lang="en-US" sz="2000" dirty="0"/>
              <a:t>5</a:t>
            </a:r>
            <a:r>
              <a:rPr lang="en-US" sz="2000" dirty="0" smtClean="0"/>
              <a:t>. </a:t>
            </a:r>
            <a:r>
              <a:rPr lang="en-US" sz="2000" dirty="0" smtClean="0"/>
              <a:t>That’s it! You are ready!</a:t>
            </a:r>
            <a:endParaRPr lang="en-US" sz="20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971121"/>
            <a:ext cx="4010585" cy="3972479"/>
          </a:xfrm>
          <a:prstGeom prst="rect">
            <a:avLst/>
          </a:prstGeom>
          <a:effectLst>
            <a:innerShdw blurRad="114300">
              <a:prstClr val="black"/>
            </a:innerShdw>
          </a:effectLst>
        </p:spPr>
      </p:pic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89352" y="720824"/>
            <a:ext cx="8007921" cy="57457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CA" dirty="0" smtClean="0"/>
              <a:t>Questions and Input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057492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3</a:t>
            </a:fld>
            <a:endParaRPr lang="en-CA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89352" y="692696"/>
            <a:ext cx="8007921" cy="574576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CA" dirty="0"/>
              <a:t>History of Amendments to the </a:t>
            </a:r>
            <a:r>
              <a:rPr lang="en-CA" i="1" dirty="0"/>
              <a:t>Indian Act R</a:t>
            </a:r>
            <a:r>
              <a:rPr lang="en-CA" dirty="0"/>
              <a:t>egarding </a:t>
            </a:r>
            <a:br>
              <a:rPr lang="en-CA" dirty="0"/>
            </a:br>
            <a:r>
              <a:rPr lang="en-CA" dirty="0"/>
              <a:t>Sex-based Inequities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37816" y="1409700"/>
            <a:ext cx="8226089" cy="1023878"/>
            <a:chOff x="467544" y="1409700"/>
            <a:chExt cx="8226089" cy="1023878"/>
          </a:xfrm>
        </p:grpSpPr>
        <p:sp>
          <p:nvSpPr>
            <p:cNvPr id="7" name="Rectangle 6"/>
            <p:cNvSpPr/>
            <p:nvPr>
              <p:custDataLst>
                <p:tags r:id="rId1"/>
              </p:custDataLst>
            </p:nvPr>
          </p:nvSpPr>
          <p:spPr>
            <a:xfrm>
              <a:off x="2145804" y="1412776"/>
              <a:ext cx="1499617" cy="1008112"/>
            </a:xfrm>
            <a:prstGeom prst="rect">
              <a:avLst/>
            </a:prstGeom>
            <a:solidFill>
              <a:srgbClr val="2D5A87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sz="2000" kern="0" dirty="0">
                  <a:solidFill>
                    <a:srgbClr val="F8F8F8"/>
                  </a:solidFill>
                  <a:cs typeface="Arial" pitchFamily="34" charset="0"/>
                </a:rPr>
                <a:t>1951</a:t>
              </a:r>
            </a:p>
            <a:p>
              <a:pPr algn="ctr">
                <a:defRPr/>
              </a:pPr>
              <a:r>
                <a:rPr lang="en-US" sz="1600" b="1" i="1" kern="0" dirty="0">
                  <a:solidFill>
                    <a:srgbClr val="F8F8F8"/>
                  </a:solidFill>
                  <a:cs typeface="Arial" pitchFamily="34" charset="0"/>
                </a:rPr>
                <a:t>Indian Act</a:t>
              </a:r>
            </a:p>
          </p:txBody>
        </p:sp>
        <p:sp>
          <p:nvSpPr>
            <p:cNvPr id="8" name="Rectangle 7"/>
            <p:cNvSpPr/>
            <p:nvPr>
              <p:custDataLst>
                <p:tags r:id="rId2"/>
              </p:custDataLst>
            </p:nvPr>
          </p:nvSpPr>
          <p:spPr>
            <a:xfrm>
              <a:off x="7194016" y="1425466"/>
              <a:ext cx="1499617" cy="1008112"/>
            </a:xfrm>
            <a:prstGeom prst="rect">
              <a:avLst/>
            </a:prstGeom>
            <a:solidFill>
              <a:srgbClr val="4775D1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000" b="1" kern="0" dirty="0">
                  <a:solidFill>
                    <a:srgbClr val="F8F8F8"/>
                  </a:solidFill>
                  <a:cs typeface="Arial" pitchFamily="34" charset="0"/>
                </a:rPr>
                <a:t>Bill S-3</a:t>
              </a:r>
            </a:p>
            <a:p>
              <a:pPr algn="ctr"/>
              <a:r>
                <a:rPr lang="en-US" sz="2000" kern="0" dirty="0">
                  <a:solidFill>
                    <a:srgbClr val="F8F8F8"/>
                  </a:solidFill>
                  <a:cs typeface="Arial" pitchFamily="34" charset="0"/>
                </a:rPr>
                <a:t>2017</a:t>
              </a:r>
            </a:p>
          </p:txBody>
        </p:sp>
        <p:sp>
          <p:nvSpPr>
            <p:cNvPr id="9" name="Rectangle 8"/>
            <p:cNvSpPr/>
            <p:nvPr>
              <p:custDataLst>
                <p:tags r:id="rId3"/>
              </p:custDataLst>
            </p:nvPr>
          </p:nvSpPr>
          <p:spPr>
            <a:xfrm>
              <a:off x="3828691" y="1412776"/>
              <a:ext cx="1495112" cy="1008112"/>
            </a:xfrm>
            <a:prstGeom prst="rect">
              <a:avLst/>
            </a:prstGeom>
            <a:solidFill>
              <a:srgbClr val="336699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000" b="1" kern="0" dirty="0">
                  <a:solidFill>
                    <a:srgbClr val="F8F8F8"/>
                  </a:solidFill>
                  <a:cs typeface="Arial" pitchFamily="34" charset="0"/>
                </a:rPr>
                <a:t>Bill C-31</a:t>
              </a:r>
            </a:p>
            <a:p>
              <a:pPr algn="ctr"/>
              <a:r>
                <a:rPr lang="en-US" sz="2000" kern="0" dirty="0">
                  <a:solidFill>
                    <a:srgbClr val="F8F8F8"/>
                  </a:solidFill>
                  <a:cs typeface="Arial" pitchFamily="34" charset="0"/>
                </a:rPr>
                <a:t>1985</a:t>
              </a:r>
            </a:p>
          </p:txBody>
        </p:sp>
        <p:sp>
          <p:nvSpPr>
            <p:cNvPr id="10" name="Rectangle 9"/>
            <p:cNvSpPr/>
            <p:nvPr>
              <p:custDataLst>
                <p:tags r:id="rId4"/>
              </p:custDataLst>
            </p:nvPr>
          </p:nvSpPr>
          <p:spPr>
            <a:xfrm>
              <a:off x="467544" y="1409700"/>
              <a:ext cx="1499617" cy="1008112"/>
            </a:xfrm>
            <a:prstGeom prst="rect">
              <a:avLst/>
            </a:prstGeom>
            <a:solidFill>
              <a:srgbClr val="003366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>
                <a:defRPr/>
              </a:pPr>
              <a:r>
                <a:rPr lang="en-US" sz="1400" b="1" kern="0" dirty="0">
                  <a:solidFill>
                    <a:srgbClr val="F8F8F8"/>
                  </a:solidFill>
                  <a:cs typeface="Arial" pitchFamily="34" charset="0"/>
                </a:rPr>
                <a:t>1869 - 1876 </a:t>
              </a:r>
            </a:p>
            <a:p>
              <a:pPr algn="ctr">
                <a:defRPr/>
              </a:pPr>
              <a:r>
                <a:rPr lang="en-US" sz="1000" b="1" i="1" kern="0" dirty="0">
                  <a:solidFill>
                    <a:srgbClr val="F8F8F8"/>
                  </a:solidFill>
                  <a:cs typeface="Arial" pitchFamily="34" charset="0"/>
                </a:rPr>
                <a:t>Gradual</a:t>
              </a:r>
              <a:r>
                <a:rPr lang="en-US" sz="1000" b="1" kern="0" dirty="0">
                  <a:solidFill>
                    <a:srgbClr val="F8F8F8"/>
                  </a:solidFill>
                  <a:cs typeface="Arial" pitchFamily="34" charset="0"/>
                </a:rPr>
                <a:t> </a:t>
              </a:r>
              <a:r>
                <a:rPr lang="en-US" sz="1000" b="1" i="1" kern="0" dirty="0">
                  <a:solidFill>
                    <a:srgbClr val="F8F8F8"/>
                  </a:solidFill>
                  <a:cs typeface="Arial" pitchFamily="34" charset="0"/>
                </a:rPr>
                <a:t>Enfranchisement Act </a:t>
              </a:r>
              <a:r>
                <a:rPr lang="en-US" sz="1000" b="1" kern="0" dirty="0">
                  <a:solidFill>
                    <a:srgbClr val="F8F8F8"/>
                  </a:solidFill>
                  <a:cs typeface="Arial" pitchFamily="34" charset="0"/>
                </a:rPr>
                <a:t>and</a:t>
              </a:r>
              <a:r>
                <a:rPr lang="en-US" sz="1000" b="1" i="1" kern="0" dirty="0">
                  <a:solidFill>
                    <a:srgbClr val="F8F8F8"/>
                  </a:solidFill>
                  <a:cs typeface="Arial" pitchFamily="34" charset="0"/>
                </a:rPr>
                <a:t> </a:t>
              </a:r>
              <a:r>
                <a:rPr lang="en-US" sz="1000" b="1" kern="0" dirty="0">
                  <a:solidFill>
                    <a:srgbClr val="F8F8F8"/>
                  </a:solidFill>
                  <a:cs typeface="Arial" pitchFamily="34" charset="0"/>
                </a:rPr>
                <a:t>first</a:t>
              </a:r>
              <a:r>
                <a:rPr lang="en-US" sz="1000" b="1" i="1" kern="0" dirty="0">
                  <a:solidFill>
                    <a:srgbClr val="F8F8F8"/>
                  </a:solidFill>
                  <a:cs typeface="Arial" pitchFamily="34" charset="0"/>
                </a:rPr>
                <a:t> Indian Act</a:t>
              </a:r>
            </a:p>
          </p:txBody>
        </p:sp>
        <p:sp>
          <p:nvSpPr>
            <p:cNvPr id="11" name="Rectangle 10"/>
            <p:cNvSpPr/>
            <p:nvPr>
              <p:custDataLst>
                <p:tags r:id="rId5"/>
              </p:custDataLst>
            </p:nvPr>
          </p:nvSpPr>
          <p:spPr>
            <a:xfrm>
              <a:off x="5503925" y="1412776"/>
              <a:ext cx="1499617" cy="1008112"/>
            </a:xfrm>
            <a:prstGeom prst="rect">
              <a:avLst/>
            </a:prstGeom>
            <a:solidFill>
              <a:srgbClr val="3366CC"/>
            </a:solidFill>
            <a:ln w="25400" cap="flat" cmpd="sng" algn="ctr">
              <a:solidFill>
                <a:schemeClr val="tx1">
                  <a:lumMod val="50000"/>
                </a:schemeClr>
              </a:solidFill>
              <a:prstDash val="solid"/>
            </a:ln>
            <a:effectLst/>
          </p:spPr>
          <p:txBody>
            <a:bodyPr rtlCol="0" anchor="ctr"/>
            <a:lstStyle/>
            <a:p>
              <a:pPr algn="ctr"/>
              <a:r>
                <a:rPr lang="en-US" sz="2000" b="1" kern="0" dirty="0">
                  <a:solidFill>
                    <a:srgbClr val="F8F8F8"/>
                  </a:solidFill>
                  <a:cs typeface="Arial" pitchFamily="34" charset="0"/>
                </a:rPr>
                <a:t>Bill C-3</a:t>
              </a:r>
            </a:p>
            <a:p>
              <a:pPr algn="ctr"/>
              <a:r>
                <a:rPr lang="en-US" sz="2000" kern="0" dirty="0">
                  <a:solidFill>
                    <a:srgbClr val="F8F8F8"/>
                  </a:solidFill>
                  <a:cs typeface="Arial" pitchFamily="34" charset="0"/>
                </a:rPr>
                <a:t>2011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436661" y="2492896"/>
            <a:ext cx="8236769" cy="3617982"/>
            <a:chOff x="436661" y="2630810"/>
            <a:chExt cx="8236769" cy="3617982"/>
          </a:xfrm>
        </p:grpSpPr>
        <p:sp>
          <p:nvSpPr>
            <p:cNvPr id="13" name="TextBox 12"/>
            <p:cNvSpPr txBox="1">
              <a:spLocks/>
            </p:cNvSpPr>
            <p:nvPr/>
          </p:nvSpPr>
          <p:spPr>
            <a:xfrm>
              <a:off x="436661" y="2636911"/>
              <a:ext cx="1499616" cy="3611880"/>
            </a:xfrm>
            <a:prstGeom prst="rect">
              <a:avLst/>
            </a:prstGeom>
            <a:solidFill>
              <a:srgbClr val="CDDEEF"/>
            </a:solidFill>
            <a:ln w="19050" cap="sq" cmpd="thickThin">
              <a:solidFill>
                <a:srgbClr val="000000"/>
              </a:solidFill>
              <a:round/>
            </a:ln>
            <a:effectLst/>
          </p:spPr>
          <p:txBody>
            <a:bodyPr wrap="square" rtlCol="0">
              <a:no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Several forms of enfranchisement introduced</a:t>
              </a:r>
            </a:p>
            <a:p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Patrilineal rules of descent introduced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Sex-based discrimination 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endParaRPr lang="fr-CA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fr-CA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The </a:t>
              </a:r>
              <a:r>
                <a:rPr lang="fr-CA" sz="12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term</a:t>
              </a:r>
              <a:r>
                <a:rPr lang="fr-CA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‘</a:t>
              </a:r>
              <a:r>
                <a:rPr lang="fr-CA" sz="12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Indian</a:t>
              </a:r>
              <a:r>
                <a:rPr lang="fr-CA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’ </a:t>
              </a:r>
              <a:r>
                <a:rPr lang="fr-CA" sz="12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was</a:t>
              </a:r>
              <a:r>
                <a:rPr lang="fr-CA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</a:t>
              </a:r>
              <a:r>
                <a:rPr lang="fr-CA" sz="1200" dirty="0" err="1">
                  <a:solidFill>
                    <a:srgbClr val="000000"/>
                  </a:solidFill>
                  <a:latin typeface="Arial Narrow" panose="020B0606020202030204" pitchFamily="34" charset="0"/>
                </a:rPr>
                <a:t>defined</a:t>
              </a: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106563" y="2630810"/>
              <a:ext cx="1509130" cy="3611880"/>
            </a:xfrm>
            <a:prstGeom prst="rect">
              <a:avLst/>
            </a:prstGeom>
            <a:solidFill>
              <a:srgbClr val="CDDEEF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no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Creation of the Indian Registrar and the Indian Register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From band list to central register and management by the federal government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94458" y="2636912"/>
              <a:ext cx="1499617" cy="3611880"/>
            </a:xfrm>
            <a:prstGeom prst="rect">
              <a:avLst/>
            </a:prstGeom>
            <a:solidFill>
              <a:srgbClr val="CDDEEF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noAutofit/>
            </a:bodyPr>
            <a:lstStyle/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Reinstatement of women who married out and their children 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Acquiring status through marriage stopped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Acquired rights protected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Enfranchisement abolished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Creation of ss.6(1) and 6(2)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Second generation cut-off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Section 10 and section 11</a:t>
              </a:r>
            </a:p>
            <a:p>
              <a:pPr marL="114300" indent="-114300">
                <a:spcAft>
                  <a:spcPts val="400"/>
                </a:spcAft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174,000 registered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474196" y="2636912"/>
              <a:ext cx="1499617" cy="3611880"/>
            </a:xfrm>
            <a:prstGeom prst="rect">
              <a:avLst/>
            </a:prstGeom>
            <a:solidFill>
              <a:srgbClr val="CDDEEF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noAutofit/>
            </a:bodyPr>
            <a:lstStyle/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Additional generation descendants of women who were married non-Indian men became entitled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Introduction of the 1951 cut-off 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37,000 registered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7173813" y="2636912"/>
              <a:ext cx="1499617" cy="3611880"/>
            </a:xfrm>
            <a:prstGeom prst="rect">
              <a:avLst/>
            </a:prstGeom>
            <a:solidFill>
              <a:srgbClr val="CDDEEF"/>
            </a:solidFill>
            <a:ln w="19050">
              <a:solidFill>
                <a:srgbClr val="000000"/>
              </a:solidFill>
            </a:ln>
          </p:spPr>
          <p:txBody>
            <a:bodyPr wrap="square" rtlCol="0">
              <a:noAutofit/>
            </a:bodyPr>
            <a:lstStyle/>
            <a:p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In force on December  22, 2017</a:t>
              </a:r>
            </a:p>
            <a:p>
              <a:pPr marL="114300" indent="-114300">
                <a:buFont typeface="Arial" panose="020B0604020202020204" pitchFamily="34" charset="0"/>
                <a:buChar char="•"/>
              </a:pPr>
              <a:r>
                <a:rPr lang="en-US" sz="1200" i="1" dirty="0" err="1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Descheneaux</a:t>
              </a:r>
              <a:r>
                <a:rPr lang="en-US" sz="12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: </a:t>
              </a: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228600" lvl="1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Cousins Issue </a:t>
              </a:r>
            </a:p>
            <a:p>
              <a:pPr marL="228600" lvl="1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Siblings Issue</a:t>
              </a:r>
            </a:p>
            <a:p>
              <a:pPr marL="228600" lvl="1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Omitted Minors Issue</a:t>
              </a:r>
            </a:p>
            <a:p>
              <a:pPr marL="228600" lvl="1" indent="-114300">
                <a:buFont typeface="Arial" panose="020B0604020202020204" pitchFamily="34" charset="0"/>
                <a:buChar char="•"/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Unknown or Unstated Parentage</a:t>
              </a:r>
            </a:p>
            <a:p>
              <a:endParaRPr lang="en-US" sz="6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marL="114300" indent="-114300">
                <a:buFont typeface="Arial" panose="020B0604020202020204" pitchFamily="34" charset="0"/>
                <a:buChar char="•"/>
                <a:tabLst>
                  <a:tab pos="114300" algn="l"/>
                </a:tabLst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Removal of the 1951 cut-off </a:t>
              </a:r>
              <a:endParaRPr lang="en-US" sz="1100" dirty="0" smtClean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>
                <a:tabLst>
                  <a:tab pos="114300" algn="l"/>
                </a:tabLst>
              </a:pP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	</a:t>
              </a:r>
              <a:r>
                <a:rPr lang="en-US" sz="11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(</a:t>
              </a: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August 15</a:t>
              </a:r>
              <a:r>
                <a:rPr lang="en-US" sz="1100" dirty="0" smtClean="0">
                  <a:solidFill>
                    <a:srgbClr val="000000"/>
                  </a:solidFill>
                  <a:latin typeface="Arial Narrow" panose="020B0606020202030204" pitchFamily="34" charset="0"/>
                </a:rPr>
                <a:t>, 2019</a:t>
              </a:r>
              <a:r>
                <a:rPr lang="en-US" sz="11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)</a:t>
              </a:r>
            </a:p>
            <a:p>
              <a:endParaRPr lang="en-US" sz="6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r>
                <a:rPr lang="en-US" sz="1200" u="sng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Other Obligations:</a:t>
              </a:r>
            </a:p>
            <a:p>
              <a:pPr marL="114300" indent="-114300">
                <a:buFont typeface="Arial" panose="020B0604020202020204" pitchFamily="34" charset="0"/>
                <a:buChar char="•"/>
                <a:tabLst>
                  <a:tab pos="1143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Consultation </a:t>
              </a:r>
            </a:p>
            <a:p>
              <a:pPr marL="114300" indent="-114300">
                <a:buFont typeface="Arial" panose="020B0604020202020204" pitchFamily="34" charset="0"/>
                <a:buChar char="•"/>
                <a:tabLst>
                  <a:tab pos="1143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Report to Parliament - June 12, 2019</a:t>
              </a:r>
            </a:p>
            <a:p>
              <a:pPr>
                <a:tabLst>
                  <a:tab pos="114300" algn="l"/>
                </a:tabLst>
              </a:pPr>
              <a:r>
                <a:rPr lang="en-US" sz="1200" dirty="0">
                  <a:solidFill>
                    <a:srgbClr val="000000"/>
                  </a:solidFill>
                  <a:latin typeface="Arial Narrow" panose="020B0606020202030204" pitchFamily="34" charset="0"/>
                </a:rPr>
                <a:t>  - December, 2020</a:t>
              </a:r>
            </a:p>
            <a:p>
              <a:pPr marL="114300" indent="-114300">
                <a:buFont typeface="Arial" panose="020B0604020202020204" pitchFamily="34" charset="0"/>
                <a:buChar char="•"/>
                <a:tabLst>
                  <a:tab pos="114300" algn="l"/>
                </a:tabLst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  <a:p>
              <a:pPr lvl="1">
                <a:tabLst>
                  <a:tab pos="114300" algn="l"/>
                </a:tabLst>
              </a:pPr>
              <a:endParaRPr lang="en-US" sz="1200" dirty="0">
                <a:solidFill>
                  <a:srgbClr val="000000"/>
                </a:solidFill>
                <a:latin typeface="Arial Narrow" panose="020B0606020202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26580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394650" cy="228600"/>
          </a:xfrm>
        </p:spPr>
        <p:txBody>
          <a:bodyPr>
            <a:noAutofit/>
          </a:bodyPr>
          <a:lstStyle/>
          <a:p>
            <a:pPr algn="l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910" y="1764589"/>
            <a:ext cx="8143875" cy="4036801"/>
          </a:xfrm>
        </p:spPr>
        <p:txBody>
          <a:bodyPr>
            <a:noAutofit/>
          </a:bodyPr>
          <a:lstStyle/>
          <a:p>
            <a:r>
              <a:rPr lang="en-US" b="1" u="sng" dirty="0"/>
              <a:t>December 22,  2017</a:t>
            </a:r>
            <a:r>
              <a:rPr lang="en-US" b="1" dirty="0"/>
              <a:t>: </a:t>
            </a:r>
            <a:r>
              <a:rPr lang="en-CA" i="1" dirty="0"/>
              <a:t>An </a:t>
            </a:r>
            <a:r>
              <a:rPr lang="en-CA" i="1" dirty="0"/>
              <a:t>Act to amend the Indian Act in response to the Superior Court of Quebec decision in </a:t>
            </a:r>
            <a:r>
              <a:rPr lang="en-CA" i="1" dirty="0" err="1"/>
              <a:t>Descheneaux</a:t>
            </a:r>
            <a:r>
              <a:rPr lang="en-CA" i="1" dirty="0"/>
              <a:t> c. Canada (</a:t>
            </a:r>
            <a:r>
              <a:rPr lang="en-CA" i="1" dirty="0" err="1"/>
              <a:t>Procureur</a:t>
            </a:r>
            <a:r>
              <a:rPr lang="en-CA" i="1" dirty="0"/>
              <a:t> </a:t>
            </a:r>
            <a:r>
              <a:rPr lang="en-CA" i="1" dirty="0" err="1"/>
              <a:t>général</a:t>
            </a:r>
            <a:r>
              <a:rPr lang="en-CA" i="1" dirty="0"/>
              <a:t>)</a:t>
            </a:r>
            <a:r>
              <a:rPr lang="en-CA" dirty="0"/>
              <a:t> </a:t>
            </a:r>
            <a:r>
              <a:rPr lang="en-CA" dirty="0"/>
              <a:t>(</a:t>
            </a:r>
            <a:r>
              <a:rPr lang="en-US" b="1" dirty="0"/>
              <a:t>Bill S-3</a:t>
            </a:r>
            <a:r>
              <a:rPr lang="en-US" dirty="0"/>
              <a:t>) received Royal Assent to address known sex-based inequities in the </a:t>
            </a:r>
            <a:r>
              <a:rPr lang="en-US" i="1" dirty="0"/>
              <a:t>Indian Act</a:t>
            </a:r>
            <a:r>
              <a:rPr lang="en-US" dirty="0"/>
              <a:t>.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The removal of the 1951 cut-off had a delayed coming into force date to allow for consultation with Indigenous groups. </a:t>
            </a:r>
          </a:p>
          <a:p>
            <a:r>
              <a:rPr lang="en-US" b="1" u="sng" dirty="0"/>
              <a:t>November 2018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CA" dirty="0"/>
              <a:t>Collaborative Process on Indian Registration and Band Membership with First Nations and other Indigenous groups </a:t>
            </a:r>
            <a:r>
              <a:rPr lang="en-US" dirty="0"/>
              <a:t>was launched and concluded in March 2019. </a:t>
            </a:r>
            <a:endParaRPr lang="en-US" dirty="0" smtClean="0"/>
          </a:p>
          <a:p>
            <a:r>
              <a:rPr lang="fr-CA" b="1" u="sng" dirty="0" err="1" smtClean="0"/>
              <a:t>June</a:t>
            </a:r>
            <a:r>
              <a:rPr lang="fr-CA" b="1" u="sng" dirty="0" smtClean="0"/>
              <a:t> 12, 2019</a:t>
            </a:r>
            <a:r>
              <a:rPr lang="fr-CA" dirty="0" smtClean="0"/>
              <a:t>: Report on the </a:t>
            </a:r>
            <a:r>
              <a:rPr lang="fr-CA" dirty="0" err="1" smtClean="0"/>
              <a:t>results</a:t>
            </a:r>
            <a:r>
              <a:rPr lang="fr-CA" dirty="0" smtClean="0"/>
              <a:t> of the Collaborative </a:t>
            </a:r>
            <a:r>
              <a:rPr lang="fr-CA" dirty="0" err="1" smtClean="0"/>
              <a:t>Process</a:t>
            </a:r>
            <a:r>
              <a:rPr lang="fr-CA" dirty="0" smtClean="0"/>
              <a:t> </a:t>
            </a:r>
            <a:r>
              <a:rPr lang="fr-CA" dirty="0" err="1" smtClean="0"/>
              <a:t>tabled</a:t>
            </a:r>
            <a:r>
              <a:rPr lang="fr-CA" dirty="0" smtClean="0"/>
              <a:t> to </a:t>
            </a:r>
            <a:r>
              <a:rPr lang="fr-CA" dirty="0" err="1" smtClean="0"/>
              <a:t>Parliament</a:t>
            </a:r>
            <a:r>
              <a:rPr lang="fr-CA" dirty="0" smtClean="0"/>
              <a:t>. </a:t>
            </a:r>
            <a:endParaRPr lang="en-US" dirty="0"/>
          </a:p>
          <a:p>
            <a:r>
              <a:rPr lang="en-US" b="1" u="sng" dirty="0"/>
              <a:t>August 15, 2019</a:t>
            </a:r>
            <a:r>
              <a:rPr lang="en-US" b="1" dirty="0"/>
              <a:t>: </a:t>
            </a:r>
            <a:r>
              <a:rPr lang="en-US" dirty="0"/>
              <a:t>The removal of the 1951 cut-off came into force.</a:t>
            </a:r>
            <a:endParaRPr lang="en-US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500" dirty="0"/>
              <a:t>The removal of the 1951 cut-off only addressed the remaining known sex-based inequity and did </a:t>
            </a:r>
            <a:r>
              <a:rPr lang="en-US" sz="1500" b="1" u="sng" dirty="0"/>
              <a:t>not </a:t>
            </a:r>
            <a:r>
              <a:rPr lang="en-US" sz="1500" dirty="0"/>
              <a:t>address other inequities such as the second-generation cut-off, scrip, or enfranchisement.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fld id="{13594127-6975-4E1F-B47F-E5D7FC9EE41F}" type="slidenum">
              <a:rPr lang="en-CA" smtClean="0"/>
              <a:t>4</a:t>
            </a:fld>
            <a:endParaRPr lang="en-CA"/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304800" y="618816"/>
            <a:ext cx="8007921" cy="5745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US" dirty="0"/>
              <a:t>Recent Key Dates </a:t>
            </a:r>
            <a:r>
              <a:rPr lang="en-US" dirty="0" smtClean="0"/>
              <a:t>Relating to Bill S-3 and the Collaborative Process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837524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5</a:t>
            </a:fld>
            <a:endParaRPr lang="en-CA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68300" y="1308101"/>
            <a:ext cx="8236148" cy="5008563"/>
          </a:xfrm>
        </p:spPr>
        <p:txBody>
          <a:bodyPr/>
          <a:lstStyle/>
          <a:p>
            <a:r>
              <a:rPr lang="fr-CA" sz="2000" dirty="0" err="1" smtClean="0"/>
              <a:t>Received</a:t>
            </a:r>
            <a:r>
              <a:rPr lang="fr-CA" sz="2000" dirty="0" smtClean="0"/>
              <a:t> Royal Assent on </a:t>
            </a:r>
            <a:r>
              <a:rPr lang="fr-CA" sz="2000" dirty="0" err="1" smtClean="0"/>
              <a:t>December</a:t>
            </a:r>
            <a:r>
              <a:rPr lang="fr-CA" sz="2000" dirty="0" smtClean="0"/>
              <a:t> 12, 2017 and </a:t>
            </a:r>
            <a:r>
              <a:rPr lang="fr-CA" sz="2000" dirty="0" err="1" smtClean="0"/>
              <a:t>fully</a:t>
            </a:r>
            <a:r>
              <a:rPr lang="fr-CA" sz="2000" dirty="0" smtClean="0"/>
              <a:t> came </a:t>
            </a:r>
            <a:r>
              <a:rPr lang="fr-CA" sz="2000" dirty="0" err="1" smtClean="0"/>
              <a:t>into</a:t>
            </a:r>
            <a:r>
              <a:rPr lang="fr-CA" sz="2000" dirty="0" smtClean="0"/>
              <a:t> force on August 15, 2019. </a:t>
            </a:r>
          </a:p>
          <a:p>
            <a:r>
              <a:rPr lang="fr-CA" sz="2000" dirty="0" smtClean="0"/>
              <a:t>Changes are </a:t>
            </a:r>
            <a:r>
              <a:rPr lang="en-CA" sz="2000" dirty="0" smtClean="0"/>
              <a:t>focussed</a:t>
            </a:r>
            <a:r>
              <a:rPr lang="fr-CA" sz="2000" dirty="0" smtClean="0"/>
              <a:t> on </a:t>
            </a:r>
            <a:r>
              <a:rPr lang="fr-CA" sz="2000" dirty="0" err="1"/>
              <a:t>s</a:t>
            </a:r>
            <a:r>
              <a:rPr lang="fr-CA" sz="2000" dirty="0" err="1" smtClean="0"/>
              <a:t>ex-based</a:t>
            </a:r>
            <a:r>
              <a:rPr lang="fr-CA" sz="2000" dirty="0" smtClean="0"/>
              <a:t> </a:t>
            </a:r>
            <a:r>
              <a:rPr lang="fr-CA" sz="2000" dirty="0" err="1" smtClean="0"/>
              <a:t>inequities</a:t>
            </a:r>
            <a:r>
              <a:rPr lang="fr-CA" sz="2000" dirty="0" smtClean="0"/>
              <a:t> and </a:t>
            </a:r>
            <a:r>
              <a:rPr lang="fr-CA" sz="2000" dirty="0" err="1" smtClean="0"/>
              <a:t>addressed</a:t>
            </a:r>
            <a:r>
              <a:rPr lang="fr-CA" sz="2000" dirty="0" smtClean="0"/>
              <a:t> key issues </a:t>
            </a:r>
            <a:r>
              <a:rPr lang="fr-CA" sz="2000" dirty="0" err="1" smtClean="0"/>
              <a:t>such</a:t>
            </a:r>
            <a:r>
              <a:rPr lang="fr-CA" sz="2000" dirty="0" smtClean="0"/>
              <a:t> as: </a:t>
            </a:r>
          </a:p>
          <a:p>
            <a:pPr marL="769937" lvl="3" indent="-285750"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Narrow" panose="020B0606020202030204" pitchFamily="34" charset="0"/>
                <a:cs typeface="Arial Narrow"/>
              </a:rPr>
              <a:t>Issues raised in </a:t>
            </a:r>
            <a:r>
              <a:rPr lang="en-US" sz="2000" i="1" dirty="0" err="1">
                <a:latin typeface="Arial Narrow" panose="020B0606020202030204" pitchFamily="34" charset="0"/>
                <a:cs typeface="Arial Narrow"/>
              </a:rPr>
              <a:t>Descheneaux</a:t>
            </a:r>
            <a:r>
              <a:rPr lang="en-US" sz="2000" i="1" dirty="0">
                <a:latin typeface="Arial Narrow" panose="020B0606020202030204" pitchFamily="34" charset="0"/>
                <a:cs typeface="Arial Narrow"/>
              </a:rPr>
              <a:t>: </a:t>
            </a:r>
            <a:r>
              <a:rPr lang="en-US" sz="2000" dirty="0">
                <a:latin typeface="Arial Narrow" panose="020B0606020202030204" pitchFamily="34" charset="0"/>
                <a:cs typeface="Arial Narrow"/>
              </a:rPr>
              <a:t>Cousins Issue and Siblings </a:t>
            </a:r>
            <a:r>
              <a:rPr lang="en-US" sz="2000" dirty="0" smtClean="0">
                <a:latin typeface="Arial Narrow" panose="020B0606020202030204" pitchFamily="34" charset="0"/>
                <a:cs typeface="Arial Narrow"/>
              </a:rPr>
              <a:t>Issue;</a:t>
            </a:r>
            <a:endParaRPr lang="en-US" sz="2000" dirty="0">
              <a:latin typeface="Arial Narrow" panose="020B0606020202030204" pitchFamily="34" charset="0"/>
              <a:cs typeface="Arial Narrow"/>
            </a:endParaRPr>
          </a:p>
          <a:p>
            <a:pPr marL="769937" lvl="3" indent="-285750"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Narrow" panose="020B0606020202030204" pitchFamily="34" charset="0"/>
                <a:cs typeface="Arial Narrow"/>
              </a:rPr>
              <a:t>Omitted Minors </a:t>
            </a:r>
            <a:r>
              <a:rPr lang="en-US" sz="2000" dirty="0" smtClean="0">
                <a:latin typeface="Arial Narrow" panose="020B0606020202030204" pitchFamily="34" charset="0"/>
                <a:cs typeface="Arial Narrow"/>
              </a:rPr>
              <a:t>Issue;</a:t>
            </a:r>
            <a:endParaRPr lang="en-US" sz="2000" dirty="0">
              <a:latin typeface="Arial Narrow" panose="020B0606020202030204" pitchFamily="34" charset="0"/>
              <a:cs typeface="Arial Narrow"/>
            </a:endParaRPr>
          </a:p>
          <a:p>
            <a:pPr marL="769937" lvl="3" indent="-285750"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>
                <a:latin typeface="Arial Narrow" panose="020B0606020202030204" pitchFamily="34" charset="0"/>
                <a:cs typeface="Arial Narrow"/>
              </a:rPr>
              <a:t>Issues raised in </a:t>
            </a:r>
            <a:r>
              <a:rPr lang="en-US" sz="2000" i="1" dirty="0" err="1">
                <a:latin typeface="Arial Narrow" panose="020B0606020202030204" pitchFamily="34" charset="0"/>
                <a:cs typeface="Arial Narrow"/>
              </a:rPr>
              <a:t>Gehl</a:t>
            </a:r>
            <a:r>
              <a:rPr lang="en-US" sz="2000" dirty="0">
                <a:latin typeface="Arial Narrow" panose="020B0606020202030204" pitchFamily="34" charset="0"/>
                <a:cs typeface="Arial Narrow"/>
              </a:rPr>
              <a:t>: Unknown or Unstated </a:t>
            </a:r>
            <a:r>
              <a:rPr lang="en-US" sz="2000" dirty="0" smtClean="0">
                <a:latin typeface="Arial Narrow" panose="020B0606020202030204" pitchFamily="34" charset="0"/>
                <a:cs typeface="Arial Narrow"/>
              </a:rPr>
              <a:t>Parentage; and</a:t>
            </a:r>
          </a:p>
          <a:p>
            <a:pPr marL="769937" lvl="3" indent="-285750">
              <a:spcAft>
                <a:spcPts val="200"/>
              </a:spcAft>
              <a:buFont typeface="Wingdings" panose="05000000000000000000" pitchFamily="2" charset="2"/>
              <a:buChar char="§"/>
              <a:defRPr/>
            </a:pPr>
            <a:r>
              <a:rPr lang="en-US" sz="2000" dirty="0" smtClean="0">
                <a:latin typeface="Arial Narrow" panose="020B0606020202030204" pitchFamily="34" charset="0"/>
                <a:cs typeface="Arial Narrow"/>
              </a:rPr>
              <a:t>The </a:t>
            </a:r>
            <a:r>
              <a:rPr lang="en-US" sz="2000" dirty="0">
                <a:latin typeface="Arial Narrow" panose="020B0606020202030204" pitchFamily="34" charset="0"/>
                <a:cs typeface="Arial Narrow"/>
              </a:rPr>
              <a:t>removal of the 1951 </a:t>
            </a:r>
            <a:r>
              <a:rPr lang="en-US" sz="2000" dirty="0" smtClean="0">
                <a:latin typeface="Arial Narrow" panose="020B0606020202030204" pitchFamily="34" charset="0"/>
                <a:cs typeface="Arial Narrow"/>
              </a:rPr>
              <a:t>cut-off.</a:t>
            </a:r>
            <a:endParaRPr lang="en-US" sz="2000" dirty="0">
              <a:latin typeface="Arial Narrow" panose="020B0606020202030204" pitchFamily="34" charset="0"/>
              <a:cs typeface="Arial Narrow"/>
            </a:endParaRPr>
          </a:p>
          <a:p>
            <a:pPr marL="192088" lvl="1" indent="0">
              <a:buNone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4449015"/>
            <a:ext cx="8223448" cy="1200329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 w="34925">
            <a:solidFill>
              <a:srgbClr val="000000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Removing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the 1951 cut-off extends entitlement to Indian status, under section 6(1) of the </a:t>
            </a:r>
            <a:r>
              <a:rPr lang="en-US" i="1" dirty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Indian Act, </a:t>
            </a:r>
            <a:r>
              <a:rPr lang="en-US" dirty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to women, and all her descendants if they were removed from band lists or not considered an Indian due to marrying a non-Indian man, going back to 1869 and were born prior to April 17, 1985 (or of a marriage prior to that date</a:t>
            </a:r>
            <a:r>
              <a:rPr lang="en-US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)</a:t>
            </a:r>
            <a:r>
              <a:rPr lang="en-US" b="1" dirty="0" smtClean="0">
                <a:solidFill>
                  <a:srgbClr val="000000"/>
                </a:solidFill>
                <a:latin typeface="Arial Narrow" panose="020B0606020202030204" pitchFamily="34" charset="0"/>
                <a:cs typeface="Arial Narrow"/>
              </a:rPr>
              <a:t>.</a:t>
            </a:r>
            <a:endParaRPr lang="en-US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17B0C42A-C177-4BA5-9FCD-3BD632D5285F}"/>
              </a:ext>
            </a:extLst>
          </p:cNvPr>
          <p:cNvSpPr txBox="1">
            <a:spLocks/>
          </p:cNvSpPr>
          <p:nvPr/>
        </p:nvSpPr>
        <p:spPr bwMode="auto">
          <a:xfrm>
            <a:off x="457200" y="533400"/>
            <a:ext cx="8229600" cy="69056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pPr algn="ctr"/>
            <a:r>
              <a:rPr lang="en-CA" kern="0" dirty="0"/>
              <a:t>Bill S-3 Overview</a:t>
            </a:r>
          </a:p>
        </p:txBody>
      </p:sp>
    </p:spTree>
    <p:extLst>
      <p:ext uri="{BB962C8B-B14F-4D97-AF65-F5344CB8AC3E}">
        <p14:creationId xmlns:p14="http://schemas.microsoft.com/office/powerpoint/2010/main" val="949342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6</a:t>
            </a:fld>
            <a:endParaRPr lang="en-CA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17B0C42A-C177-4BA5-9FCD-3BD632D52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398" y="620687"/>
            <a:ext cx="8229600" cy="674713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/>
            <a:r>
              <a:rPr lang="en-CA" dirty="0" smtClean="0"/>
              <a:t>Bill S-3 - Direct Implications</a:t>
            </a:r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3575FD0D-CA77-4B79-9B60-32D9365E9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524000"/>
            <a:ext cx="8305799" cy="4608512"/>
          </a:xfrm>
        </p:spPr>
        <p:txBody>
          <a:bodyPr/>
          <a:lstStyle/>
          <a:p>
            <a:r>
              <a:rPr lang="en-CA" b="1" dirty="0" smtClean="0">
                <a:latin typeface="Arial Narrow" panose="020B0606020202030204" pitchFamily="34" charset="0"/>
              </a:rPr>
              <a:t>Category upgrade</a:t>
            </a:r>
            <a:r>
              <a:rPr lang="en-CA" dirty="0" smtClean="0">
                <a:latin typeface="Arial Narrow" panose="020B0606020202030204" pitchFamily="34" charset="0"/>
              </a:rPr>
              <a:t>: A </a:t>
            </a:r>
            <a:r>
              <a:rPr lang="en-CA" dirty="0">
                <a:latin typeface="Arial Narrow" panose="020B0606020202030204" pitchFamily="34" charset="0"/>
              </a:rPr>
              <a:t>significant number of </a:t>
            </a:r>
            <a:r>
              <a:rPr lang="en-CA" dirty="0" smtClean="0">
                <a:latin typeface="Arial Narrow" panose="020B0606020202030204" pitchFamily="34" charset="0"/>
              </a:rPr>
              <a:t>individuals are now eligible under a different registration category resulting </a:t>
            </a:r>
            <a:r>
              <a:rPr lang="en-CA" dirty="0">
                <a:latin typeface="Arial Narrow" panose="020B0606020202030204" pitchFamily="34" charset="0"/>
              </a:rPr>
              <a:t>in further entitlements for their direct descendants</a:t>
            </a:r>
            <a:r>
              <a:rPr lang="en-CA" dirty="0" smtClean="0">
                <a:latin typeface="Arial Narrow" panose="020B0606020202030204" pitchFamily="34" charset="0"/>
              </a:rPr>
              <a:t>. </a:t>
            </a:r>
            <a:r>
              <a:rPr lang="en-US" dirty="0">
                <a:latin typeface="Arial Narrow" panose="020B0606020202030204" pitchFamily="34" charset="0"/>
              </a:rPr>
              <a:t>As of </a:t>
            </a:r>
            <a:r>
              <a:rPr lang="en-US" dirty="0" smtClean="0">
                <a:latin typeface="Arial Narrow" panose="020B0606020202030204" pitchFamily="34" charset="0"/>
              </a:rPr>
              <a:t>today </a:t>
            </a:r>
            <a:r>
              <a:rPr lang="en-US" dirty="0">
                <a:latin typeface="Arial Narrow" panose="020B0606020202030204" pitchFamily="34" charset="0"/>
              </a:rPr>
              <a:t>18, 2019, there were ~</a:t>
            </a:r>
            <a:r>
              <a:rPr lang="en-US" dirty="0" smtClean="0">
                <a:latin typeface="Arial Narrow" panose="020B0606020202030204" pitchFamily="34" charset="0"/>
              </a:rPr>
              <a:t>124,000 </a:t>
            </a:r>
            <a:r>
              <a:rPr lang="en-US" dirty="0">
                <a:latin typeface="Arial Narrow" panose="020B0606020202030204" pitchFamily="34" charset="0"/>
              </a:rPr>
              <a:t>category amendments </a:t>
            </a:r>
            <a:r>
              <a:rPr lang="en-US" dirty="0" smtClean="0">
                <a:latin typeface="Arial Narrow" panose="020B0606020202030204" pitchFamily="34" charset="0"/>
              </a:rPr>
              <a:t>deployed nationally.</a:t>
            </a:r>
            <a:endParaRPr lang="en-CA" dirty="0" smtClean="0">
              <a:latin typeface="Arial Narrow" panose="020B0606020202030204" pitchFamily="34" charset="0"/>
            </a:endParaRPr>
          </a:p>
          <a:p>
            <a:endParaRPr lang="en-US" b="1" dirty="0" smtClean="0">
              <a:latin typeface="Arial Narrow" panose="020B0606020202030204" pitchFamily="34" charset="0"/>
            </a:endParaRPr>
          </a:p>
          <a:p>
            <a:r>
              <a:rPr lang="en-US" b="1" dirty="0" smtClean="0">
                <a:latin typeface="Arial Narrow" panose="020B0606020202030204" pitchFamily="34" charset="0"/>
              </a:rPr>
              <a:t>Membership</a:t>
            </a:r>
            <a:r>
              <a:rPr lang="en-US" dirty="0" smtClean="0">
                <a:latin typeface="Arial Narrow" panose="020B0606020202030204" pitchFamily="34" charset="0"/>
              </a:rPr>
              <a:t>: Newly </a:t>
            </a:r>
            <a:r>
              <a:rPr lang="en-US" dirty="0">
                <a:latin typeface="Arial Narrow" panose="020B0606020202030204" pitchFamily="34" charset="0"/>
              </a:rPr>
              <a:t>registered individuals would become automatically added to membership list for bands under </a:t>
            </a:r>
            <a:r>
              <a:rPr lang="en-US" dirty="0" smtClean="0">
                <a:latin typeface="Arial Narrow" panose="020B0606020202030204" pitchFamily="34" charset="0"/>
              </a:rPr>
              <a:t>section 11 of the </a:t>
            </a:r>
            <a:r>
              <a:rPr lang="en-US" i="1" dirty="0" smtClean="0">
                <a:latin typeface="Arial Narrow" panose="020B0606020202030204" pitchFamily="34" charset="0"/>
              </a:rPr>
              <a:t>Indian Act </a:t>
            </a:r>
            <a:r>
              <a:rPr lang="en-US" dirty="0" smtClean="0">
                <a:latin typeface="Arial Narrow" panose="020B0606020202030204" pitchFamily="34" charset="0"/>
              </a:rPr>
              <a:t>(Canada controlled membership list). </a:t>
            </a:r>
            <a:r>
              <a:rPr lang="en-US" dirty="0">
                <a:latin typeface="Arial Narrow" panose="020B0606020202030204" pitchFamily="34" charset="0"/>
              </a:rPr>
              <a:t>For </a:t>
            </a:r>
            <a:r>
              <a:rPr lang="en-US" dirty="0" smtClean="0">
                <a:latin typeface="Arial Narrow" panose="020B0606020202030204" pitchFamily="34" charset="0"/>
              </a:rPr>
              <a:t>First Nations that control their own membership lists (section </a:t>
            </a:r>
            <a:r>
              <a:rPr lang="en-US" dirty="0">
                <a:latin typeface="Arial Narrow" panose="020B0606020202030204" pitchFamily="34" charset="0"/>
              </a:rPr>
              <a:t>10 </a:t>
            </a:r>
            <a:r>
              <a:rPr lang="en-US" dirty="0" smtClean="0">
                <a:latin typeface="Arial Narrow" panose="020B0606020202030204" pitchFamily="34" charset="0"/>
              </a:rPr>
              <a:t>bands, Self-Governing/Modern Treaty), </a:t>
            </a:r>
            <a:r>
              <a:rPr lang="en-US" dirty="0">
                <a:latin typeface="Arial Narrow" panose="020B0606020202030204" pitchFamily="34" charset="0"/>
              </a:rPr>
              <a:t>newly registered individuals will need to apply for membership directly with the First Nation</a:t>
            </a:r>
            <a:r>
              <a:rPr lang="en-US" dirty="0" smtClean="0">
                <a:latin typeface="Arial Narrow" panose="020B0606020202030204" pitchFamily="34" charset="0"/>
              </a:rPr>
              <a:t>.</a:t>
            </a:r>
          </a:p>
          <a:p>
            <a:endParaRPr lang="fr-CA" b="1" dirty="0" smtClean="0">
              <a:latin typeface="Arial Narrow" panose="020B0606020202030204" pitchFamily="34" charset="0"/>
            </a:endParaRPr>
          </a:p>
          <a:p>
            <a:r>
              <a:rPr lang="fr-CA" b="1" dirty="0" smtClean="0">
                <a:latin typeface="Arial Narrow" panose="020B0606020202030204" pitchFamily="34" charset="0"/>
              </a:rPr>
              <a:t>Programs</a:t>
            </a:r>
            <a:r>
              <a:rPr lang="fr-CA" dirty="0" smtClean="0">
                <a:latin typeface="Arial Narrow" panose="020B0606020202030204" pitchFamily="34" charset="0"/>
              </a:rPr>
              <a:t>: </a:t>
            </a:r>
            <a:r>
              <a:rPr lang="en-CA" dirty="0">
                <a:latin typeface="Arial Narrow" panose="020B0606020202030204" pitchFamily="34" charset="0"/>
              </a:rPr>
              <a:t>Federal programs directly linked to Indian registration will be </a:t>
            </a:r>
            <a:r>
              <a:rPr lang="en-CA" dirty="0" smtClean="0">
                <a:latin typeface="Arial Narrow" panose="020B0606020202030204" pitchFamily="34" charset="0"/>
              </a:rPr>
              <a:t>impacted including Post-secondary Education Program and Non-Insured Health Benefits Programs. </a:t>
            </a:r>
            <a:endParaRPr lang="en-US" dirty="0">
              <a:latin typeface="Arial Narrow" panose="020B0606020202030204" pitchFamily="34" charset="0"/>
            </a:endParaRPr>
          </a:p>
          <a:p>
            <a:pPr lvl="1"/>
            <a:endParaRPr lang="en-CA" dirty="0">
              <a:latin typeface="Arial Narrow" panose="020B0606020202030204" pitchFamily="34" charset="0"/>
            </a:endParaRPr>
          </a:p>
          <a:p>
            <a:pPr lvl="1"/>
            <a:endParaRPr lang="en-US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6891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914400" y="3352800"/>
            <a:ext cx="6934200" cy="1066800"/>
          </a:xfrm>
          <a:prstGeom prst="rect">
            <a:avLst/>
          </a:prstGeom>
          <a:solidFill>
            <a:srgbClr val="E5E5CC"/>
          </a:solidFill>
          <a:ln w="25400" cap="flat" cmpd="sng" algn="ctr">
            <a:solidFill>
              <a:srgbClr val="00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190500" marR="0" indent="-19050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37000"/>
              </a:spcAft>
              <a:buClrTx/>
              <a:buSzTx/>
              <a:buFontTx/>
              <a:buNone/>
              <a:tabLst>
                <a:tab pos="5715000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/>
              <a:t>Demographic</a:t>
            </a:r>
            <a:r>
              <a:rPr lang="fr-CA" dirty="0" smtClean="0"/>
              <a:t> Impact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b="1" dirty="0">
                <a:latin typeface="Arial Narrow" panose="020B0606020202030204" pitchFamily="34" charset="0"/>
              </a:rPr>
              <a:t>Demographic impact</a:t>
            </a:r>
            <a:r>
              <a:rPr lang="en-CA" dirty="0">
                <a:latin typeface="Arial Narrow" panose="020B0606020202030204" pitchFamily="34" charset="0"/>
              </a:rPr>
              <a:t>: There is significant uncertainty around determining the population impacts of Bill S-3: </a:t>
            </a:r>
          </a:p>
          <a:p>
            <a:pPr lvl="1"/>
            <a:r>
              <a:rPr lang="en-US" u="sng" dirty="0">
                <a:latin typeface="Arial Narrow" panose="020B0606020202030204" pitchFamily="34" charset="0"/>
              </a:rPr>
              <a:t>2016 Census estimates</a:t>
            </a:r>
            <a:r>
              <a:rPr lang="en-US" dirty="0">
                <a:latin typeface="Arial Narrow" panose="020B0606020202030204" pitchFamily="34" charset="0"/>
              </a:rPr>
              <a:t>: 750,000 to 1.3 million individuals self-reported Indigenous ancestry.</a:t>
            </a:r>
          </a:p>
          <a:p>
            <a:pPr lvl="1"/>
            <a:r>
              <a:rPr lang="fr-CA" u="sng" dirty="0">
                <a:latin typeface="Arial Narrow" panose="020B0606020202030204" pitchFamily="34" charset="0"/>
              </a:rPr>
              <a:t>ISC projections</a:t>
            </a:r>
            <a:r>
              <a:rPr lang="fr-CA" dirty="0">
                <a:latin typeface="Arial Narrow" panose="020B0606020202030204" pitchFamily="34" charset="0"/>
              </a:rPr>
              <a:t>: </a:t>
            </a:r>
            <a:r>
              <a:rPr lang="en-CA" dirty="0">
                <a:latin typeface="Arial Narrow" panose="020B0606020202030204" pitchFamily="34" charset="0"/>
              </a:rPr>
              <a:t>330,000 and 553,500 applications for Indian registration based on projected distributions over the course of </a:t>
            </a:r>
            <a:r>
              <a:rPr lang="en-CA" b="1" dirty="0">
                <a:latin typeface="Arial Narrow" panose="020B0606020202030204" pitchFamily="34" charset="0"/>
              </a:rPr>
              <a:t>10 years</a:t>
            </a:r>
            <a:r>
              <a:rPr lang="en-CA" dirty="0" smtClean="0">
                <a:latin typeface="Arial Narrow" panose="020B0606020202030204" pitchFamily="34" charset="0"/>
              </a:rPr>
              <a:t>.</a:t>
            </a:r>
          </a:p>
          <a:p>
            <a:pPr lvl="1"/>
            <a:endParaRPr lang="en-CA" dirty="0">
              <a:latin typeface="Arial Narrow" panose="020B0606020202030204" pitchFamily="34" charset="0"/>
            </a:endParaRPr>
          </a:p>
          <a:p>
            <a:pPr marL="192088" lvl="1" indent="0">
              <a:buNone/>
            </a:pPr>
            <a:endParaRPr lang="en-CA" dirty="0" smtClean="0">
              <a:latin typeface="Arial Narrow" panose="020B0606020202030204" pitchFamily="34" charset="0"/>
            </a:endParaRPr>
          </a:p>
          <a:p>
            <a:pPr marL="192088" lvl="1" indent="0" algn="ctr">
              <a:buNone/>
            </a:pPr>
            <a:r>
              <a:rPr lang="en-CA" sz="4000" dirty="0" smtClean="0">
                <a:latin typeface="Arial Narrow" panose="020B0606020202030204" pitchFamily="34" charset="0"/>
              </a:rPr>
              <a:t>See tables for your FN specific data</a:t>
            </a:r>
            <a:endParaRPr lang="en-CA" sz="4000" dirty="0">
              <a:latin typeface="Arial Narrow" panose="020B0606020202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7</a:t>
            </a:fld>
            <a:endParaRPr lang="en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17B0C42A-C177-4BA5-9FCD-3BD632D5285F}"/>
              </a:ext>
            </a:extLst>
          </p:cNvPr>
          <p:cNvSpPr txBox="1">
            <a:spLocks/>
          </p:cNvSpPr>
          <p:nvPr/>
        </p:nvSpPr>
        <p:spPr bwMode="auto">
          <a:xfrm>
            <a:off x="381000" y="620687"/>
            <a:ext cx="8229600" cy="674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r>
              <a:rPr lang="en-CA" kern="0" dirty="0" smtClean="0"/>
              <a:t>Demographic Estimates</a:t>
            </a:r>
            <a:endParaRPr lang="en-CA" kern="0" dirty="0"/>
          </a:p>
        </p:txBody>
      </p:sp>
    </p:spTree>
    <p:extLst>
      <p:ext uri="{BB962C8B-B14F-4D97-AF65-F5344CB8AC3E}">
        <p14:creationId xmlns:p14="http://schemas.microsoft.com/office/powerpoint/2010/main" val="526861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17B0C42A-C177-4BA5-9FCD-3BD632D5285F}"/>
              </a:ext>
            </a:extLst>
          </p:cNvPr>
          <p:cNvSpPr txBox="1">
            <a:spLocks/>
          </p:cNvSpPr>
          <p:nvPr/>
        </p:nvSpPr>
        <p:spPr bwMode="auto">
          <a:xfrm>
            <a:off x="304800" y="533400"/>
            <a:ext cx="8229600" cy="6747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 baseline="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2pPr>
            <a:lvl3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3pPr>
            <a:lvl4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4pPr>
            <a:lvl5pPr algn="l" rtl="0" eaLnBrk="0" fontAlgn="base" hangingPunct="0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5pPr>
            <a:lvl6pPr marL="4572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6pPr>
            <a:lvl7pPr marL="9144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7pPr>
            <a:lvl8pPr marL="13716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8pPr>
            <a:lvl9pPr marL="1828800" algn="l" rtl="0"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charset="0"/>
              </a:defRPr>
            </a:lvl9pPr>
          </a:lstStyle>
          <a:p>
            <a:endParaRPr lang="en-CA" kern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7848600" cy="304800"/>
          </a:xfrm>
        </p:spPr>
        <p:txBody>
          <a:bodyPr/>
          <a:lstStyle/>
          <a:p>
            <a:r>
              <a:rPr lang="en-CA" dirty="0"/>
              <a:t>Bill S-3: Current Processing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dirty="0" smtClean="0"/>
              <a:t>.As </a:t>
            </a:r>
            <a:r>
              <a:rPr lang="en-US" dirty="0"/>
              <a:t>of December 31, 2019: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approximately 23 400 applications have been received and triaged in Winnipeg for newly eligible people under Bill S-3. This is in line with the program's expectations.</a:t>
            </a:r>
            <a:endParaRPr lang="en-CA" sz="1800" dirty="0"/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1800" dirty="0"/>
              <a:t>approximately 6160 of these applications have been processed to completion (5950 registrations, 210 denials</a:t>
            </a:r>
            <a:r>
              <a:rPr lang="en-US" sz="1800" dirty="0" smtClean="0"/>
              <a:t>).</a:t>
            </a:r>
          </a:p>
          <a:p>
            <a:r>
              <a:rPr lang="en-US" dirty="0" smtClean="0"/>
              <a:t>Further</a:t>
            </a:r>
            <a:r>
              <a:rPr lang="en-US" dirty="0"/>
              <a:t>, as of October 2019, </a:t>
            </a:r>
            <a:r>
              <a:rPr lang="en-US" dirty="0" smtClean="0"/>
              <a:t>122,000 category </a:t>
            </a:r>
            <a:r>
              <a:rPr lang="en-US" dirty="0"/>
              <a:t>amendments were </a:t>
            </a:r>
            <a:r>
              <a:rPr lang="en-US" dirty="0" smtClean="0"/>
              <a:t>completed.</a:t>
            </a:r>
          </a:p>
          <a:p>
            <a:r>
              <a:rPr lang="en-CA" dirty="0"/>
              <a:t>Due to the high volume of applications received, current processing time is 6 months to 2 years, depending on file complexity</a:t>
            </a:r>
            <a:r>
              <a:rPr lang="en-CA" dirty="0" smtClean="0"/>
              <a:t>. Some Solutions: </a:t>
            </a:r>
          </a:p>
          <a:p>
            <a:pPr lvl="1"/>
            <a:r>
              <a:rPr lang="en-US" sz="1800" dirty="0"/>
              <a:t>will introduce flexibility in identity document requirements </a:t>
            </a:r>
            <a:endParaRPr lang="en-US" sz="1800" dirty="0" smtClean="0"/>
          </a:p>
          <a:p>
            <a:pPr lvl="1"/>
            <a:r>
              <a:rPr lang="en-US" sz="1800" dirty="0"/>
              <a:t>will proactively review Departmental records and conduct genealogical research </a:t>
            </a:r>
            <a:endParaRPr lang="en-US" sz="1800" dirty="0" smtClean="0"/>
          </a:p>
          <a:p>
            <a:pPr lvl="1"/>
            <a:r>
              <a:rPr lang="en-CA" sz="1800" dirty="0"/>
              <a:t>will explore the introduction of innovative enhancements and processing efficiencies </a:t>
            </a:r>
          </a:p>
          <a:p>
            <a:endParaRPr lang="en-CA" sz="20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/>
              <a:pPr>
                <a:defRPr/>
              </a:pPr>
              <a:t>8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71699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3810774" y="3376733"/>
            <a:ext cx="479367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1E88C682-AA6A-49D2-997D-892DF648D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847" y="533400"/>
            <a:ext cx="8229600" cy="720080"/>
          </a:xfrm>
          <a:solidFill>
            <a:schemeClr val="accent5">
              <a:lumMod val="20000"/>
              <a:lumOff val="80000"/>
            </a:schemeClr>
          </a:solidFill>
        </p:spPr>
        <p:txBody>
          <a:bodyPr anchor="ctr" anchorCtr="0"/>
          <a:lstStyle/>
          <a:p>
            <a:pPr algn="ctr">
              <a:defRPr/>
            </a:pPr>
            <a:r>
              <a:rPr lang="en-CA" dirty="0"/>
              <a:t>Collaborative Process on Indian Registration, Band Membership and First Nation Citizenship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374847" y="1476067"/>
            <a:ext cx="3732475" cy="47316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The Report to </a:t>
            </a:r>
            <a:r>
              <a:rPr lang="fr-CA" sz="2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Parliament</a:t>
            </a:r>
            <a:r>
              <a:rPr lang="fr-CA" sz="2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in </a:t>
            </a:r>
            <a:r>
              <a:rPr lang="fr-CA" sz="22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numbers</a:t>
            </a:r>
            <a:r>
              <a:rPr lang="fr-CA" sz="22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: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Consultation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lasted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for 7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months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(</a:t>
            </a:r>
            <a:r>
              <a:rPr lang="en-US" sz="2000" dirty="0">
                <a:solidFill>
                  <a:srgbClr val="000000"/>
                </a:solidFill>
                <a:latin typeface="Arial Narrow" panose="020B0606020202030204" pitchFamily="34" charset="0"/>
              </a:rPr>
              <a:t>October 2018 to April </a:t>
            </a:r>
            <a:r>
              <a:rPr lang="en-US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2019)</a:t>
            </a:r>
            <a:endParaRPr lang="fr-CA" sz="2000" dirty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110 reports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submitted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3034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survey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responses</a:t>
            </a:r>
            <a:endParaRPr lang="fr-CA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15 </a:t>
            </a:r>
            <a:r>
              <a:rPr lang="fr-CA" sz="2000" dirty="0" err="1">
                <a:solidFill>
                  <a:srgbClr val="000000"/>
                </a:solidFill>
                <a:latin typeface="Arial Narrow" panose="020B0606020202030204" pitchFamily="34" charset="0"/>
              </a:rPr>
              <a:t>r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egional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events</a:t>
            </a:r>
            <a:endParaRPr lang="fr-CA" sz="2000" dirty="0" smtClean="0">
              <a:solidFill>
                <a:srgbClr val="000000"/>
              </a:solidFill>
              <a:latin typeface="Arial Narrow" panose="020B0606020202030204" pitchFamily="34" charset="0"/>
            </a:endParaRP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178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funded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First Nations or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Indigneous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organizations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$3.1 M in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funding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for First Nations and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organizations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</a:p>
          <a:p>
            <a:pPr marL="342900" indent="-3429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670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Community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sessions </a:t>
            </a:r>
            <a:r>
              <a:rPr lang="fr-CA" sz="2000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with</a:t>
            </a:r>
            <a:r>
              <a:rPr lang="fr-CA" sz="2000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10,400 participants</a:t>
            </a:r>
          </a:p>
          <a:p>
            <a:pPr>
              <a:spcAft>
                <a:spcPts val="400"/>
              </a:spcAft>
            </a:pPr>
            <a:r>
              <a:rPr lang="fr-CA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Additional</a:t>
            </a:r>
            <a:r>
              <a:rPr lang="fr-CA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Reports have been </a:t>
            </a:r>
            <a:r>
              <a:rPr lang="fr-CA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submitted</a:t>
            </a:r>
            <a:r>
              <a:rPr lang="fr-CA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</a:t>
            </a:r>
            <a:r>
              <a:rPr lang="fr-CA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since</a:t>
            </a:r>
            <a:r>
              <a:rPr lang="fr-CA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 April 2019 and more are </a:t>
            </a:r>
            <a:r>
              <a:rPr lang="fr-CA" dirty="0" err="1" smtClean="0">
                <a:solidFill>
                  <a:srgbClr val="000000"/>
                </a:solidFill>
                <a:latin typeface="Arial Narrow" panose="020B0606020202030204" pitchFamily="34" charset="0"/>
              </a:rPr>
              <a:t>expected</a:t>
            </a:r>
            <a:r>
              <a:rPr lang="fr-CA" dirty="0" smtClean="0">
                <a:solidFill>
                  <a:srgbClr val="000000"/>
                </a:solidFill>
                <a:latin typeface="Arial Narrow" panose="020B0606020202030204" pitchFamily="34" charset="0"/>
              </a:rPr>
              <a:t>.</a:t>
            </a:r>
            <a:endParaRPr lang="en-US" sz="1600" dirty="0">
              <a:solidFill>
                <a:srgbClr val="000000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fld id="{E00B6E52-F07A-44C8-B7AE-D6EEC3D50429}" type="slidenum">
              <a:rPr lang="en-CA" smtClean="0">
                <a:solidFill>
                  <a:srgbClr val="000066"/>
                </a:solidFill>
              </a:rPr>
              <a:pPr>
                <a:defRPr/>
              </a:pPr>
              <a:t>9</a:t>
            </a:fld>
            <a:endParaRPr lang="en-CA" dirty="0">
              <a:solidFill>
                <a:srgbClr val="000066"/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4262120" y="1196752"/>
            <a:ext cx="4123234" cy="5400600"/>
            <a:chOff x="7988302" y="756530"/>
            <a:chExt cx="5459147" cy="9070564"/>
          </a:xfrm>
        </p:grpSpPr>
        <p:grpSp>
          <p:nvGrpSpPr>
            <p:cNvPr id="13" name="Group 12"/>
            <p:cNvGrpSpPr/>
            <p:nvPr/>
          </p:nvGrpSpPr>
          <p:grpSpPr>
            <a:xfrm>
              <a:off x="7988302" y="756530"/>
              <a:ext cx="5459147" cy="9070564"/>
              <a:chOff x="8229602" y="756530"/>
              <a:chExt cx="5432356" cy="9070564"/>
            </a:xfrm>
          </p:grpSpPr>
          <p:grpSp>
            <p:nvGrpSpPr>
              <p:cNvPr id="15" name="Group 14"/>
              <p:cNvGrpSpPr/>
              <p:nvPr/>
            </p:nvGrpSpPr>
            <p:grpSpPr>
              <a:xfrm>
                <a:off x="8229602" y="756530"/>
                <a:ext cx="5432356" cy="9070564"/>
                <a:chOff x="9144001" y="755030"/>
                <a:chExt cx="4271964" cy="8878392"/>
              </a:xfrm>
            </p:grpSpPr>
            <p:grpSp>
              <p:nvGrpSpPr>
                <p:cNvPr id="18" name="Group 17"/>
                <p:cNvGrpSpPr/>
                <p:nvPr/>
              </p:nvGrpSpPr>
              <p:grpSpPr>
                <a:xfrm>
                  <a:off x="9144001" y="755030"/>
                  <a:ext cx="4271964" cy="8878392"/>
                  <a:chOff x="8315326" y="755030"/>
                  <a:chExt cx="5100639" cy="8878392"/>
                </a:xfrm>
              </p:grpSpPr>
              <p:grpSp>
                <p:nvGrpSpPr>
                  <p:cNvPr id="22" name="Group 21"/>
                  <p:cNvGrpSpPr/>
                  <p:nvPr/>
                </p:nvGrpSpPr>
                <p:grpSpPr>
                  <a:xfrm>
                    <a:off x="8315326" y="1103898"/>
                    <a:ext cx="5100639" cy="8529524"/>
                    <a:chOff x="4343402" y="1301235"/>
                    <a:chExt cx="7543802" cy="8358550"/>
                  </a:xfrm>
                </p:grpSpPr>
                <p:sp>
                  <p:nvSpPr>
                    <p:cNvPr id="26" name="Rounded Rectangle 25"/>
                    <p:cNvSpPr/>
                    <p:nvPr/>
                  </p:nvSpPr>
                  <p:spPr>
                    <a:xfrm>
                      <a:off x="4343402" y="1301235"/>
                      <a:ext cx="7543802" cy="8358550"/>
                    </a:xfrm>
                    <a:prstGeom prst="roundRect">
                      <a:avLst>
                        <a:gd name="adj" fmla="val 5445"/>
                      </a:avLst>
                    </a:prstGeom>
                    <a:solidFill>
                      <a:srgbClr val="78A5D2"/>
                    </a:solidFill>
                    <a:ln>
                      <a:solidFill>
                        <a:srgbClr val="000000"/>
                      </a:solidFill>
                      <a:miter lim="800000"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t"/>
                    <a:lstStyle/>
                    <a:p>
                      <a:endParaRPr lang="en-US" dirty="0">
                        <a:solidFill>
                          <a:srgbClr val="000000"/>
                        </a:solidFill>
                      </a:endParaRPr>
                    </a:p>
                  </p:txBody>
                </p:sp>
                <p:grpSp>
                  <p:nvGrpSpPr>
                    <p:cNvPr id="27" name="Group 26"/>
                    <p:cNvGrpSpPr/>
                    <p:nvPr/>
                  </p:nvGrpSpPr>
                  <p:grpSpPr>
                    <a:xfrm>
                      <a:off x="4532547" y="2377389"/>
                      <a:ext cx="7218075" cy="6401393"/>
                      <a:chOff x="4532547" y="2377389"/>
                      <a:chExt cx="7218075" cy="6401393"/>
                    </a:xfrm>
                  </p:grpSpPr>
                  <p:sp>
                    <p:nvSpPr>
                      <p:cNvPr id="28" name="Left Bracket 27"/>
                      <p:cNvSpPr/>
                      <p:nvPr/>
                    </p:nvSpPr>
                    <p:spPr>
                      <a:xfrm>
                        <a:off x="4532547" y="2377389"/>
                        <a:ext cx="435821" cy="1475024"/>
                      </a:xfrm>
                      <a:prstGeom prst="leftBracket">
                        <a:avLst/>
                      </a:prstGeom>
                      <a:ln>
                        <a:solidFill>
                          <a:schemeClr val="tx1"/>
                        </a:solidFill>
                        <a:headEnd w="lg" len="med"/>
                        <a:tailEnd w="lg" len="med"/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vert="vert270" rtlCol="0" anchor="ctr"/>
                      <a:lstStyle/>
                      <a:p>
                        <a:pPr algn="ctr"/>
                        <a:r>
                          <a:rPr lang="en-US" sz="800" b="1" dirty="0">
                            <a:solidFill>
                              <a:schemeClr val="bg1"/>
                            </a:solidFill>
                          </a:rPr>
                          <a:t>Information Sharing</a:t>
                        </a:r>
                      </a:p>
                    </p:txBody>
                  </p:sp>
                  <p:sp>
                    <p:nvSpPr>
                      <p:cNvPr id="29" name="Rounded Rectangle 28"/>
                      <p:cNvSpPr/>
                      <p:nvPr/>
                    </p:nvSpPr>
                    <p:spPr>
                      <a:xfrm>
                        <a:off x="5034878" y="3070707"/>
                        <a:ext cx="6715742" cy="770941"/>
                      </a:xfrm>
                      <a:prstGeom prst="roundRect">
                        <a:avLst/>
                      </a:prstGeom>
                      <a:solidFill>
                        <a:schemeClr val="accent5">
                          <a:lumMod val="40000"/>
                          <a:lumOff val="60000"/>
                        </a:schemeClr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INFORMATION SESSIONS (June to September, 2018)</a:t>
                        </a:r>
                      </a:p>
                      <a:p>
                        <a:pPr algn="ctr"/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Information on current issues of Indian registration and consultation process (Information presentation / Fact sheets)</a:t>
                        </a:r>
                      </a:p>
                    </p:txBody>
                  </p:sp>
                  <p:sp>
                    <p:nvSpPr>
                      <p:cNvPr id="30" name="Rounded Rectangle 29"/>
                      <p:cNvSpPr/>
                      <p:nvPr/>
                    </p:nvSpPr>
                    <p:spPr>
                      <a:xfrm>
                        <a:off x="5034873" y="4742124"/>
                        <a:ext cx="6715749" cy="727113"/>
                      </a:xfrm>
                      <a:prstGeom prst="round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t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REGIONAL EVENTS</a:t>
                        </a:r>
                      </a:p>
                      <a:p>
                        <a:pPr algn="ctr"/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MSR-led events held across the country to offer a discussion-forum for issues, share perspectives, and provide  consultation input </a:t>
                        </a:r>
                      </a:p>
                    </p:txBody>
                  </p:sp>
                  <p:sp>
                    <p:nvSpPr>
                      <p:cNvPr id="31" name="Left Bracket 30"/>
                      <p:cNvSpPr/>
                      <p:nvPr/>
                    </p:nvSpPr>
                    <p:spPr>
                      <a:xfrm>
                        <a:off x="4557409" y="3939004"/>
                        <a:ext cx="435821" cy="3448175"/>
                      </a:xfrm>
                      <a:prstGeom prst="leftBracket">
                        <a:avLst/>
                      </a:prstGeom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1">
                        <a:schemeClr val="accent1"/>
                      </a:lnRef>
                      <a:fillRef idx="0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tx1"/>
                      </a:fontRef>
                    </p:style>
                    <p:txBody>
                      <a:bodyPr vert="vert270" rtlCol="0" anchor="ctr"/>
                      <a:lstStyle/>
                      <a:p>
                        <a:pPr algn="ctr"/>
                        <a:r>
                          <a:rPr lang="en-US" sz="800" b="1" dirty="0">
                            <a:solidFill>
                              <a:schemeClr val="bg1"/>
                            </a:solidFill>
                          </a:rPr>
                          <a:t>Info  Gathering (Sept 2018-March 2019)</a:t>
                        </a:r>
                      </a:p>
                    </p:txBody>
                  </p:sp>
                  <p:sp>
                    <p:nvSpPr>
                      <p:cNvPr id="32" name="Rounded Rectangle 31"/>
                      <p:cNvSpPr/>
                      <p:nvPr/>
                    </p:nvSpPr>
                    <p:spPr>
                      <a:xfrm>
                        <a:off x="5034873" y="7090535"/>
                        <a:ext cx="6715749" cy="733084"/>
                      </a:xfrm>
                      <a:prstGeom prst="roundRect">
                        <a:avLst/>
                      </a:prstGeom>
                      <a:solidFill>
                        <a:srgbClr val="EBF6F9"/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t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OTHER GOVERNMENT / PROVINCES TERRITORIES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Seek input from  impacted federal departments and provinces/territories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 Will be undertaken late in the process extending past June 2019</a:t>
                        </a:r>
                      </a:p>
                    </p:txBody>
                  </p:sp>
                  <p:sp>
                    <p:nvSpPr>
                      <p:cNvPr id="33" name="Rounded Rectangle 32"/>
                      <p:cNvSpPr/>
                      <p:nvPr/>
                    </p:nvSpPr>
                    <p:spPr>
                      <a:xfrm>
                        <a:off x="5034877" y="7905484"/>
                        <a:ext cx="6715743" cy="873298"/>
                      </a:xfrm>
                      <a:prstGeom prst="roundRect">
                        <a:avLst/>
                      </a:prstGeom>
                      <a:solidFill>
                        <a:srgbClr val="B8E6E5"/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t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ANALYSIS AND RECOMMENDATIONS</a:t>
                        </a:r>
                      </a:p>
                      <a:p>
                        <a:pPr algn="ctr"/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Consultation input from MSR, community sessions, survey reviewed, analyzed  and recommendations developed on 1951 cut-off implementation and future legislative reform</a:t>
                        </a:r>
                      </a:p>
                    </p:txBody>
                  </p:sp>
                  <p:sp>
                    <p:nvSpPr>
                      <p:cNvPr id="34" name="Rounded Rectangle 33"/>
                      <p:cNvSpPr/>
                      <p:nvPr/>
                    </p:nvSpPr>
                    <p:spPr>
                      <a:xfrm>
                        <a:off x="5034874" y="3961517"/>
                        <a:ext cx="6715741" cy="738980"/>
                      </a:xfrm>
                      <a:prstGeom prst="round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rtlCol="0" anchor="ctr" anchorCtr="0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COMMUNITY SESSIONS</a:t>
                        </a:r>
                      </a:p>
                    </p:txBody>
                  </p:sp>
                  <p:sp>
                    <p:nvSpPr>
                      <p:cNvPr id="35" name="Rounded Rectangle 34"/>
                      <p:cNvSpPr/>
                      <p:nvPr/>
                    </p:nvSpPr>
                    <p:spPr>
                      <a:xfrm rot="16200000">
                        <a:off x="7996784" y="2546208"/>
                        <a:ext cx="791931" cy="6715742"/>
                      </a:xfrm>
                      <a:prstGeom prst="roundRect">
                        <a:avLst/>
                      </a:prstGeom>
                      <a:solidFill>
                        <a:schemeClr val="accent5">
                          <a:lumMod val="20000"/>
                          <a:lumOff val="80000"/>
                        </a:schemeClr>
                      </a:solidFill>
                    </p:spPr>
                    <p:style>
                      <a:lnRef idx="1">
                        <a:schemeClr val="accent5"/>
                      </a:lnRef>
                      <a:fillRef idx="2">
                        <a:schemeClr val="accent5"/>
                      </a:fillRef>
                      <a:effectRef idx="1">
                        <a:schemeClr val="accent5"/>
                      </a:effectRef>
                      <a:fontRef idx="minor">
                        <a:schemeClr val="dk1"/>
                      </a:fontRef>
                    </p:style>
                    <p:txBody>
                      <a:bodyPr vert="vert" rtlCol="0" anchor="t"/>
                      <a:lstStyle/>
                      <a:p>
                        <a:pPr algn="ctr"/>
                        <a:r>
                          <a:rPr lang="en-US" sz="1000" b="1" dirty="0">
                            <a:solidFill>
                              <a:srgbClr val="000000"/>
                            </a:solidFill>
                          </a:rPr>
                          <a:t>ONLINE CONSULTATION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Online survey available to everyone . Offers confidentiality</a:t>
                        </a:r>
                      </a:p>
                      <a:p>
                        <a:pPr algn="ctr">
                          <a:spcAft>
                            <a:spcPts val="0"/>
                          </a:spcAft>
                        </a:pPr>
                        <a:r>
                          <a:rPr lang="en-US" sz="700" dirty="0">
                            <a:solidFill>
                              <a:srgbClr val="000000"/>
                            </a:solidFill>
                          </a:rPr>
                          <a:t>Managed by specialized firm</a:t>
                        </a:r>
                      </a:p>
                    </p:txBody>
                  </p:sp>
                </p:grpSp>
              </p:grpSp>
              <p:sp>
                <p:nvSpPr>
                  <p:cNvPr id="23" name="TextBox 22"/>
                  <p:cNvSpPr txBox="1"/>
                  <p:nvPr/>
                </p:nvSpPr>
                <p:spPr>
                  <a:xfrm>
                    <a:off x="8779531" y="755030"/>
                    <a:ext cx="4114799" cy="34056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endParaRPr lang="en-US" sz="800" b="1" u="sng" dirty="0"/>
                  </a:p>
                </p:txBody>
              </p:sp>
              <p:sp>
                <p:nvSpPr>
                  <p:cNvPr id="24" name="Rounded Rectangle 23"/>
                  <p:cNvSpPr/>
                  <p:nvPr/>
                </p:nvSpPr>
                <p:spPr>
                  <a:xfrm rot="16200000">
                    <a:off x="10712148" y="-708339"/>
                    <a:ext cx="682179" cy="4540758"/>
                  </a:xfrm>
                  <a:prstGeom prst="roundRect">
                    <a:avLst/>
                  </a:prstGeom>
                  <a:solidFill>
                    <a:schemeClr val="accent5">
                      <a:lumMod val="60000"/>
                      <a:lumOff val="40000"/>
                    </a:schemeClr>
                  </a:solidFill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vert="vert" rtlCol="0" anchor="t"/>
                  <a:lstStyle/>
                  <a:p>
                    <a:pPr algn="ctr"/>
                    <a:r>
                      <a:rPr lang="en-US" sz="1000" b="1" dirty="0">
                        <a:solidFill>
                          <a:srgbClr val="000000"/>
                        </a:solidFill>
                      </a:rPr>
                      <a:t>CREATION OF INDIGENOUS ADVISORY PANEL </a:t>
                    </a:r>
                    <a:r>
                      <a:rPr lang="en-US" sz="600" b="1" dirty="0">
                        <a:solidFill>
                          <a:srgbClr val="000000"/>
                        </a:solidFill>
                      </a:rPr>
                      <a:t>(May 24, 2018)</a:t>
                    </a:r>
                  </a:p>
                  <a:p>
                    <a:pPr algn="ctr"/>
                    <a:r>
                      <a:rPr lang="en-US" sz="700" dirty="0">
                        <a:solidFill>
                          <a:srgbClr val="000000"/>
                        </a:solidFill>
                      </a:rPr>
                      <a:t>Provides advice and guidance through the Collaborative Process</a:t>
                    </a:r>
                  </a:p>
                </p:txBody>
              </p:sp>
              <p:sp>
                <p:nvSpPr>
                  <p:cNvPr id="25" name="Rounded Rectangle 24"/>
                  <p:cNvSpPr/>
                  <p:nvPr/>
                </p:nvSpPr>
                <p:spPr>
                  <a:xfrm>
                    <a:off x="8782857" y="2236284"/>
                    <a:ext cx="4540758" cy="624635"/>
                  </a:xfrm>
                  <a:prstGeom prst="roundRect">
                    <a:avLst/>
                  </a:prstGeom>
                  <a:solidFill>
                    <a:schemeClr val="accent5">
                      <a:lumMod val="40000"/>
                      <a:lumOff val="60000"/>
                    </a:schemeClr>
                  </a:solidFill>
                </p:spPr>
                <p:style>
                  <a:lnRef idx="1">
                    <a:schemeClr val="accent5"/>
                  </a:lnRef>
                  <a:fillRef idx="2">
                    <a:schemeClr val="accent5"/>
                  </a:fillRef>
                  <a:effectRef idx="1">
                    <a:schemeClr val="accent5"/>
                  </a:effectRef>
                  <a:fontRef idx="minor">
                    <a:schemeClr val="dk1"/>
                  </a:fontRef>
                </p:style>
                <p:txBody>
                  <a:bodyPr rtlCol="0" anchor="ctr"/>
                  <a:lstStyle/>
                  <a:p>
                    <a:pPr algn="ctr"/>
                    <a:r>
                      <a:rPr lang="en-US" sz="1000" b="1" dirty="0">
                        <a:solidFill>
                          <a:srgbClr val="000000"/>
                        </a:solidFill>
                      </a:rPr>
                      <a:t>ANNOUNCEMENT OF CONSULTATION APPROACH</a:t>
                    </a:r>
                  </a:p>
                  <a:p>
                    <a:pPr algn="ctr"/>
                    <a:r>
                      <a:rPr lang="en-US" sz="700" dirty="0">
                        <a:solidFill>
                          <a:srgbClr val="000000"/>
                        </a:solidFill>
                      </a:rPr>
                      <a:t>Formal announcement, MSR appointment, Call for funding proposals</a:t>
                    </a:r>
                  </a:p>
                </p:txBody>
              </p:sp>
            </p:grpSp>
            <p:sp>
              <p:nvSpPr>
                <p:cNvPr id="19" name="Left Bracket 18"/>
                <p:cNvSpPr/>
                <p:nvPr/>
              </p:nvSpPr>
              <p:spPr>
                <a:xfrm>
                  <a:off x="9265191" y="7324213"/>
                  <a:ext cx="246799" cy="1274602"/>
                </a:xfrm>
                <a:prstGeom prst="leftBracket">
                  <a:avLst/>
                </a:prstGeom>
                <a:ln>
                  <a:solidFill>
                    <a:schemeClr val="tx1"/>
                  </a:solidFill>
                  <a:headEnd w="lg" len="med"/>
                  <a:tailEnd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800" b="1" dirty="0">
                      <a:solidFill>
                        <a:schemeClr val="bg1"/>
                      </a:solidFill>
                    </a:rPr>
                    <a:t>Analysis</a:t>
                  </a:r>
                </a:p>
              </p:txBody>
            </p:sp>
            <p:sp>
              <p:nvSpPr>
                <p:cNvPr id="21" name="Left Bracket 20"/>
                <p:cNvSpPr/>
                <p:nvPr/>
              </p:nvSpPr>
              <p:spPr>
                <a:xfrm>
                  <a:off x="9245452" y="1220951"/>
                  <a:ext cx="246801" cy="979730"/>
                </a:xfrm>
                <a:prstGeom prst="leftBracket">
                  <a:avLst/>
                </a:prstGeom>
                <a:ln>
                  <a:solidFill>
                    <a:schemeClr val="tx1"/>
                  </a:solidFill>
                  <a:headEnd w="lg" len="med"/>
                  <a:tailEnd w="lg" len="med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vert="vert270" rtlCol="0" anchor="ctr"/>
                <a:lstStyle/>
                <a:p>
                  <a:pPr algn="ctr"/>
                  <a:r>
                    <a:rPr lang="en-US" sz="800" b="1" dirty="0">
                      <a:solidFill>
                        <a:schemeClr val="bg1"/>
                      </a:solidFill>
                    </a:rPr>
                    <a:t>Co-design</a:t>
                  </a:r>
                </a:p>
              </p:txBody>
            </p:sp>
          </p:grpSp>
          <p:sp>
            <p:nvSpPr>
              <p:cNvPr id="16" name="TextBox 15"/>
              <p:cNvSpPr txBox="1"/>
              <p:nvPr/>
            </p:nvSpPr>
            <p:spPr>
              <a:xfrm>
                <a:off x="8876396" y="1933264"/>
                <a:ext cx="4382406" cy="39763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000" b="1" i="1" dirty="0">
                    <a:solidFill>
                      <a:schemeClr val="bg1"/>
                    </a:solidFill>
                  </a:rPr>
                  <a:t>- Launch of Consultations – June 12, 2018  </a:t>
                </a:r>
              </a:p>
            </p:txBody>
          </p:sp>
        </p:grpSp>
        <p:sp>
          <p:nvSpPr>
            <p:cNvPr id="14" name="Rounded Rectangle 13"/>
            <p:cNvSpPr/>
            <p:nvPr/>
          </p:nvSpPr>
          <p:spPr>
            <a:xfrm>
              <a:off x="8494792" y="6376428"/>
              <a:ext cx="4859918" cy="722571"/>
            </a:xfrm>
            <a:prstGeom prst="roundRect">
              <a:avLst/>
            </a:prstGeom>
            <a:solidFill>
              <a:schemeClr val="accent5">
                <a:lumMod val="20000"/>
                <a:lumOff val="80000"/>
              </a:schemeClr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t"/>
            <a:lstStyle/>
            <a:p>
              <a:pPr algn="ctr"/>
              <a:r>
                <a:rPr lang="en-US" sz="1000" b="1" dirty="0">
                  <a:solidFill>
                    <a:srgbClr val="000000"/>
                  </a:solidFill>
                </a:rPr>
                <a:t>EXPERT PANEL(S)</a:t>
              </a:r>
              <a:endParaRPr lang="en-US" sz="700" b="1" dirty="0">
                <a:solidFill>
                  <a:srgbClr val="000000"/>
                </a:solidFill>
              </a:endParaRPr>
            </a:p>
            <a:p>
              <a:pPr algn="ctr"/>
              <a:r>
                <a:rPr lang="en-US" sz="700" dirty="0">
                  <a:solidFill>
                    <a:srgbClr val="000000"/>
                  </a:solidFill>
                </a:rPr>
                <a:t>Indigenous/non-Indigenous legal and scholarly expert panel discussions – may be undertaken as part of Regional Events or separate</a:t>
              </a:r>
            </a:p>
          </p:txBody>
        </p:sp>
      </p:grpSp>
      <p:sp>
        <p:nvSpPr>
          <p:cNvPr id="37" name="Rounded Rectangle 36"/>
          <p:cNvSpPr/>
          <p:nvPr/>
        </p:nvSpPr>
        <p:spPr>
          <a:xfrm>
            <a:off x="4644008" y="6083347"/>
            <a:ext cx="3670639" cy="466380"/>
          </a:xfrm>
          <a:prstGeom prst="roundRect">
            <a:avLst/>
          </a:prstGeom>
          <a:solidFill>
            <a:srgbClr val="B8E6E5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000" b="1" dirty="0">
                <a:solidFill>
                  <a:srgbClr val="000000"/>
                </a:solidFill>
              </a:rPr>
              <a:t>REPORT TO PARLIAMENT - June 2019</a:t>
            </a:r>
          </a:p>
          <a:p>
            <a:pPr algn="ctr"/>
            <a:r>
              <a:rPr lang="en-US" sz="700" dirty="0">
                <a:solidFill>
                  <a:srgbClr val="000000"/>
                </a:solidFill>
              </a:rPr>
              <a:t>Will address recommendations on: 1951 cut-off implementation, Changes to broader Issues and future legislative reform for control by First Nations</a:t>
            </a:r>
          </a:p>
        </p:txBody>
      </p:sp>
    </p:spTree>
    <p:extLst>
      <p:ext uri="{BB962C8B-B14F-4D97-AF65-F5344CB8AC3E}">
        <p14:creationId xmlns:p14="http://schemas.microsoft.com/office/powerpoint/2010/main" val="39826885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" val="{&quot;SavedSwatch&quot;:&quot;-9661250|-6926519|-3161487|-10379576|-10856873|INAC / AANC&quot;,&quot;Id&quot;:&quot;578794d93533352f046df19f&quot;,&quot;SmartGridHorizontal&quot;:0,&quot;LinkedExcelSources&quot;:{},&quot;LinkedProjectSources&quot;:{}}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3,&quot;ColorModifier&quot;:0,&quot;BrightnessModifier&quot;:0}}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1,&quot;ColorModifier&quot;:0,&quot;BrightnessModifier&quot;:0}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NGAGECOLOR" val="{&quot;FillColor&quot;:{&quot;ColorIndex&quot;:2,&quot;ColorModifier&quot;:0,&quot;BrightnessModifier&quot;:0}}"/>
</p:tagLst>
</file>

<file path=ppt/theme/theme1.xml><?xml version="1.0" encoding="utf-8"?>
<a:theme xmlns:a="http://schemas.openxmlformats.org/drawingml/2006/main" name="Standard_white">
  <a:themeElements>
    <a:clrScheme name="Standard_white 1">
      <a:dk1>
        <a:srgbClr val="000066"/>
      </a:dk1>
      <a:lt1>
        <a:srgbClr val="E5E5CC"/>
      </a:lt1>
      <a:dk2>
        <a:srgbClr val="000066"/>
      </a:dk2>
      <a:lt2>
        <a:srgbClr val="E5E5CC"/>
      </a:lt2>
      <a:accent1>
        <a:srgbClr val="009999"/>
      </a:accent1>
      <a:accent2>
        <a:srgbClr val="FFCC00"/>
      </a:accent2>
      <a:accent3>
        <a:srgbClr val="F0F0E2"/>
      </a:accent3>
      <a:accent4>
        <a:srgbClr val="000056"/>
      </a:accent4>
      <a:accent5>
        <a:srgbClr val="AACACA"/>
      </a:accent5>
      <a:accent6>
        <a:srgbClr val="E7B900"/>
      </a:accent6>
      <a:hlink>
        <a:srgbClr val="003399"/>
      </a:hlink>
      <a:folHlink>
        <a:srgbClr val="336699"/>
      </a:folHlink>
    </a:clrScheme>
    <a:fontScheme name="Standard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5E5CC"/>
        </a:solidFill>
        <a:ln w="25400" cap="flat" cmpd="sng" algn="ctr">
          <a:solidFill>
            <a:srgbClr val="000066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190500" marR="0" indent="-19050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37000"/>
          </a:spcAft>
          <a:buClrTx/>
          <a:buSzTx/>
          <a:buFontTx/>
          <a:buNone/>
          <a:tabLst>
            <a:tab pos="5715000" algn="l"/>
          </a:tabLst>
          <a:defRPr kumimoji="0" lang="en-C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tandard_white 1">
        <a:dk1>
          <a:srgbClr val="000066"/>
        </a:dk1>
        <a:lt1>
          <a:srgbClr val="E5E5CC"/>
        </a:lt1>
        <a:dk2>
          <a:srgbClr val="000066"/>
        </a:dk2>
        <a:lt2>
          <a:srgbClr val="E5E5CC"/>
        </a:lt2>
        <a:accent1>
          <a:srgbClr val="009999"/>
        </a:accent1>
        <a:accent2>
          <a:srgbClr val="FFCC00"/>
        </a:accent2>
        <a:accent3>
          <a:srgbClr val="F0F0E2"/>
        </a:accent3>
        <a:accent4>
          <a:srgbClr val="000056"/>
        </a:accent4>
        <a:accent5>
          <a:srgbClr val="AACACA"/>
        </a:accent5>
        <a:accent6>
          <a:srgbClr val="E7B900"/>
        </a:accent6>
        <a:hlink>
          <a:srgbClr val="003399"/>
        </a:hlink>
        <a:folHlink>
          <a:srgbClr val="3366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Standard_white</Template>
  <TotalTime>26001</TotalTime>
  <Words>1624</Words>
  <Application>Microsoft Office PowerPoint</Application>
  <PresentationFormat>On-screen Show (4:3)</PresentationFormat>
  <Paragraphs>218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4" baseType="lpstr">
      <vt:lpstr>Arial</vt:lpstr>
      <vt:lpstr>Arial Black</vt:lpstr>
      <vt:lpstr>Arial Narrow</vt:lpstr>
      <vt:lpstr>Calibri</vt:lpstr>
      <vt:lpstr>Courier New</vt:lpstr>
      <vt:lpstr>Times New Roman</vt:lpstr>
      <vt:lpstr>Verdana</vt:lpstr>
      <vt:lpstr>Wingdings</vt:lpstr>
      <vt:lpstr>Standard_white</vt:lpstr>
      <vt:lpstr>Custom Design</vt:lpstr>
      <vt:lpstr>PowerPoint Presentation</vt:lpstr>
      <vt:lpstr>Questions and Input</vt:lpstr>
      <vt:lpstr>History of Amendments to the Indian Act Regarding  Sex-based Inequities</vt:lpstr>
      <vt:lpstr>PowerPoint Presentation</vt:lpstr>
      <vt:lpstr>PowerPoint Presentation</vt:lpstr>
      <vt:lpstr>Bill S-3 - Direct Implications</vt:lpstr>
      <vt:lpstr>Demographic Impact</vt:lpstr>
      <vt:lpstr>Bill S-3: Current Processing Information</vt:lpstr>
      <vt:lpstr>Collaborative Process on Indian Registration, Band Membership and First Nation Citizenship</vt:lpstr>
      <vt:lpstr>PowerPoint Presentation</vt:lpstr>
      <vt:lpstr>PowerPoint Presentation</vt:lpstr>
      <vt:lpstr>Next Steps</vt:lpstr>
      <vt:lpstr>Upcoming Events for BC First Nations</vt:lpstr>
      <vt:lpstr>Contact Information</vt:lpstr>
    </vt:vector>
  </TitlesOfParts>
  <Manager>Ray Luoma</Manager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Alain Giroux</dc:creator>
  <cp:lastModifiedBy>Julie Gaudreau-Cormier</cp:lastModifiedBy>
  <cp:revision>637</cp:revision>
  <cp:lastPrinted>2016-07-14T13:03:34Z</cp:lastPrinted>
  <dcterms:created xsi:type="dcterms:W3CDTF">2007-03-13T16:30:24Z</dcterms:created>
  <dcterms:modified xsi:type="dcterms:W3CDTF">2020-01-23T17:29:34Z</dcterms:modified>
</cp:coreProperties>
</file>