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8"/>
  </p:notesMasterIdLst>
  <p:handoutMasterIdLst>
    <p:handoutMasterId r:id="rId9"/>
  </p:handoutMasterIdLst>
  <p:sldIdLst>
    <p:sldId id="502" r:id="rId3"/>
    <p:sldId id="505" r:id="rId4"/>
    <p:sldId id="529" r:id="rId5"/>
    <p:sldId id="532" r:id="rId6"/>
    <p:sldId id="530" r:id="rId7"/>
  </p:sldIdLst>
  <p:sldSz cx="9144000" cy="6858000" type="screen4x3"/>
  <p:notesSz cx="6950075" cy="9236075"/>
  <p:custDataLst>
    <p:tags r:id="rId10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05" userDrawn="1">
          <p15:clr>
            <a:srgbClr val="A4A3A4"/>
          </p15:clr>
        </p15:guide>
        <p15:guide id="2" pos="2285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  <p15:guide id="4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335C64"/>
    <a:srgbClr val="66CCFF"/>
    <a:srgbClr val="33CCFF"/>
    <a:srgbClr val="0000DE"/>
    <a:srgbClr val="000099"/>
    <a:srgbClr val="0035D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7" autoAdjust="0"/>
    <p:restoredTop sz="64865" autoAdjust="0"/>
  </p:normalViewPr>
  <p:slideViewPr>
    <p:cSldViewPr snapToObjects="1">
      <p:cViewPr varScale="1">
        <p:scale>
          <a:sx n="48" d="100"/>
          <a:sy n="48" d="100"/>
        </p:scale>
        <p:origin x="1794" y="48"/>
      </p:cViewPr>
      <p:guideLst>
        <p:guide orient="horz" pos="72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3252" y="234"/>
      </p:cViewPr>
      <p:guideLst>
        <p:guide orient="horz" pos="3005"/>
        <p:guide pos="2285"/>
        <p:guide orient="horz" pos="2910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t" anchorCtr="0" compatLnSpc="1">
            <a:prstTxWarp prst="textNoShape">
              <a:avLst/>
            </a:prstTxWarp>
          </a:bodyPr>
          <a:lstStyle>
            <a:lvl1pPr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4600" y="0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t" anchorCtr="0" compatLnSpc="1">
            <a:prstTxWarp prst="textNoShape">
              <a:avLst/>
            </a:prstTxWarp>
          </a:bodyPr>
          <a:lstStyle>
            <a:lvl1pPr algn="r"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8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b" anchorCtr="0" compatLnSpc="1">
            <a:prstTxWarp prst="textNoShape">
              <a:avLst/>
            </a:prstTxWarp>
          </a:bodyPr>
          <a:lstStyle>
            <a:lvl1pPr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4600" y="8772378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b" anchorCtr="0" compatLnSpc="1">
            <a:prstTxWarp prst="textNoShape">
              <a:avLst/>
            </a:prstTxWarp>
          </a:bodyPr>
          <a:lstStyle>
            <a:lvl1pPr algn="r"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t" anchorCtr="0" compatLnSpc="1">
            <a:prstTxWarp prst="textNoShape">
              <a:avLst/>
            </a:prstTxWarp>
          </a:bodyPr>
          <a:lstStyle>
            <a:lvl1pPr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600" y="0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t" anchorCtr="0" compatLnSpc="1">
            <a:prstTxWarp prst="textNoShape">
              <a:avLst/>
            </a:prstTxWarp>
          </a:bodyPr>
          <a:lstStyle>
            <a:lvl1pPr algn="r"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8" y="4387768"/>
            <a:ext cx="5558801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dirty="0" smtClean="0"/>
              <a:t>Click to edit Master text styles</a:t>
            </a:r>
          </a:p>
          <a:p>
            <a:pPr lvl="1"/>
            <a:r>
              <a:rPr lang="en-CA" noProof="0" dirty="0" smtClean="0"/>
              <a:t>Second level</a:t>
            </a:r>
          </a:p>
          <a:p>
            <a:pPr lvl="2"/>
            <a:r>
              <a:rPr lang="en-CA" noProof="0" dirty="0" smtClean="0"/>
              <a:t>Third level</a:t>
            </a:r>
          </a:p>
          <a:p>
            <a:pPr lvl="3"/>
            <a:r>
              <a:rPr lang="en-CA" noProof="0" dirty="0" smtClean="0"/>
              <a:t>Fourth level</a:t>
            </a:r>
          </a:p>
          <a:p>
            <a:pPr lvl="4"/>
            <a:r>
              <a:rPr lang="en-CA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b" anchorCtr="0" compatLnSpc="1">
            <a:prstTxWarp prst="textNoShape">
              <a:avLst/>
            </a:prstTxWarp>
          </a:bodyPr>
          <a:lstStyle>
            <a:lvl1pPr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600" y="8772378"/>
            <a:ext cx="3013903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68" tIns="45834" rIns="91668" bIns="45834" numCol="1" anchor="b" anchorCtr="0" compatLnSpc="1">
            <a:prstTxWarp prst="textNoShape">
              <a:avLst/>
            </a:prstTxWarp>
          </a:bodyPr>
          <a:lstStyle>
            <a:lvl1pPr algn="r" defTabSz="916953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#_Substantive_Equality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95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37344" indent="-283594" defTabSz="91695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4376" indent="-226876" defTabSz="91695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88125" indent="-226876" defTabSz="91695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41876" indent="-226876" defTabSz="91695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95627" indent="-226876" defTabSz="91695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49376" indent="-226876" defTabSz="91695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03127" indent="-226876" defTabSz="91695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56876" indent="-226876" defTabSz="91695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 dirty="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b="1" dirty="0" smtClean="0"/>
              <a:t>Canada’s </a:t>
            </a:r>
            <a:r>
              <a:rPr lang="en-CA" b="1" dirty="0"/>
              <a:t>obligation under Jordan’s Principle with respect to substantive </a:t>
            </a:r>
            <a:r>
              <a:rPr lang="en-CA" b="1" dirty="0" smtClean="0"/>
              <a:t>equality: </a:t>
            </a:r>
            <a:r>
              <a:rPr lang="en-CA" dirty="0" smtClean="0"/>
              <a:t>This </a:t>
            </a:r>
            <a:r>
              <a:rPr lang="en-CA" dirty="0"/>
              <a:t>requires Canada to provide all First Nations children, on and off reserve, with publicly funded benefits, supports, programs, goods and services in a manner and according to a standard that meets their particular needs and circumstances. </a:t>
            </a:r>
            <a:endParaRPr lang="en-CA" dirty="0" smtClean="0"/>
          </a:p>
          <a:p>
            <a:endParaRPr lang="en-CA" dirty="0"/>
          </a:p>
          <a:p>
            <a:pPr lvl="0"/>
            <a:r>
              <a:rPr lang="en-CA" dirty="0"/>
              <a:t>That when a government-funded service is not necessarily available to all other children or is beyond the normative standard of care, </a:t>
            </a:r>
            <a:r>
              <a:rPr lang="en-CA" b="1" u="sng" dirty="0"/>
              <a:t>the government department of first contact </a:t>
            </a:r>
            <a:r>
              <a:rPr lang="en-CA" dirty="0"/>
              <a:t>will still evaluate the individual needs of the child to determine if the requested service should be provided:</a:t>
            </a:r>
            <a:endParaRPr lang="en-US" dirty="0"/>
          </a:p>
          <a:p>
            <a:pPr lvl="1"/>
            <a:r>
              <a:rPr lang="en-CA" dirty="0"/>
              <a:t>to ensure </a:t>
            </a:r>
            <a:r>
              <a:rPr lang="en-CA" b="1" u="sng" dirty="0">
                <a:hlinkClick r:id="rId3" action="ppaction://hlinkfile"/>
              </a:rPr>
              <a:t>substantive equality</a:t>
            </a:r>
            <a:r>
              <a:rPr lang="en-CA" dirty="0"/>
              <a:t> in the provision of services to the child;</a:t>
            </a:r>
            <a:endParaRPr lang="en-US" dirty="0"/>
          </a:p>
          <a:p>
            <a:pPr lvl="1"/>
            <a:r>
              <a:rPr lang="en-CA" dirty="0"/>
              <a:t>to ensure the </a:t>
            </a:r>
            <a:r>
              <a:rPr lang="en-CA" b="1" dirty="0"/>
              <a:t>culturally appropriate services</a:t>
            </a:r>
            <a:r>
              <a:rPr lang="en-CA" dirty="0"/>
              <a:t> to the child; and/or</a:t>
            </a:r>
            <a:endParaRPr lang="en-US" dirty="0"/>
          </a:p>
          <a:p>
            <a:pPr lvl="1"/>
            <a:r>
              <a:rPr lang="en-CA" dirty="0"/>
              <a:t>to safeguard the </a:t>
            </a:r>
            <a:r>
              <a:rPr lang="en-CA" b="1" dirty="0"/>
              <a:t>best interests of the child</a:t>
            </a:r>
            <a:r>
              <a:rPr lang="en-CA" dirty="0"/>
              <a:t>;</a:t>
            </a:r>
            <a:endParaRPr lang="en-US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467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65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601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\\creative\media$\GRAPHICS 2018\Corporate Branding - Templates\Templates - Powerpoint\Resources\PPT-ISC-cover-blue-all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25" y="-34290"/>
            <a:ext cx="9189720" cy="68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creative\media$\LOGOS\00-ALL FIPS\FIPS - Canada Wordmark\PNG\Canada_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920" y="6525360"/>
            <a:ext cx="925830" cy="23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creative\media$\GRAPHICS 2018\Corporate Branding - Templates\FIPs\READY FIPS - ISC\PNG\ISC-SAC-FIP-colour-re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2400"/>
            <a:ext cx="2311090" cy="1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creative\media$\GRAPHICS 2018\Corporate Branding - Templates\Templates - Powerpoint\Resources\PPT-ISC-Education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58" y="2514600"/>
            <a:ext cx="119324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creative\media$\GRAPHICS 2018\Corporate Branding - Templates\Templates - Powerpoint\Resources\PPT-ISC-Family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497" y="2020824"/>
            <a:ext cx="2271903" cy="224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creative\media$\GRAPHICS 2018\Corporate Branding - Templates\Templates - Powerpoint\Resources\PPT-ISC-Health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1697546" cy="172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creative\media$\GRAPHICS 2018\Corporate Branding - Templates\Templates - Powerpoint\Resources\PPT-ISC-Infrastructure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5800"/>
            <a:ext cx="1633728" cy="1774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\\creative\media$\GRAPHICS 2018\Corporate Branding - Templates\Templates - Powerpoint\Resources\PPT-ISC-Water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670" y="3637597"/>
            <a:ext cx="1493330" cy="146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4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8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8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63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0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2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7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0"/>
            <a:ext cx="3822700" cy="494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creative\media$\GRAPHICS 2018\Corporate Branding - Templates\Templates - Powerpoint\Resources\PPT-ISC-P2-blue.jpg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34290"/>
            <a:ext cx="9189720" cy="689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0"/>
            <a:ext cx="7861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Click to edit master text styles</a:t>
            </a:r>
          </a:p>
          <a:p>
            <a:pPr lvl="1"/>
            <a:r>
              <a:rPr lang="en-CA" altLang="en-GB" dirty="0" smtClean="0"/>
              <a:t>Second level</a:t>
            </a:r>
          </a:p>
          <a:p>
            <a:pPr lvl="2"/>
            <a:r>
              <a:rPr lang="en-CA" altLang="en-GB" dirty="0" smtClean="0"/>
              <a:t>Third level</a:t>
            </a:r>
          </a:p>
          <a:p>
            <a:pPr lvl="3"/>
            <a:r>
              <a:rPr lang="en-CA" altLang="en-GB" dirty="0" smtClean="0"/>
              <a:t>Fourth level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910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8" name="Picture 6" descr="\\creative\media$\GRAPHICS 2018\Corporate Branding - Templates\FIPs\READY FIPS - ISC\PNG\ISC-SAC-FIP-colour-reg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52400"/>
            <a:ext cx="2311090" cy="16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18F2-A75B-4836-B936-4E44D9535B76}" type="datetimeFigureOut">
              <a:rPr lang="en-US" smtClean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BC79-298D-47EE-ADF8-742064065D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3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cdocs.intra.pri/contentserverinacproductiondav/nodes/12105897/mailto:sac.principedejordancb-bcjordansprinciple.isc@canada.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cdocs.intra.pri/contentserverinacproductiondav/nodes/12105897/mailto:jordans.principle@fnha.ca" TargetMode="External"/><Relationship Id="rId4" Type="http://schemas.openxmlformats.org/officeDocument/2006/relationships/hyperlink" Target="file:///C:\Users\DongV\AppData\Roaming\OpenText\OTEdit\EC_gcdocs\c12105897\aadnc.infopubs.aandc@canada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2986177"/>
            <a:ext cx="3505200" cy="442823"/>
          </a:xfrm>
          <a:noFill/>
        </p:spPr>
        <p:txBody>
          <a:bodyPr anchor="t"/>
          <a:lstStyle/>
          <a:p>
            <a:pPr marL="0" indent="0" eaLnBrk="1" hangingPunct="1">
              <a:lnSpc>
                <a:spcPct val="107000"/>
              </a:lnSpc>
              <a:spcAft>
                <a:spcPct val="0"/>
              </a:spcAft>
              <a:buNone/>
            </a:pPr>
            <a:r>
              <a:rPr lang="en-US" altLang="en-US" sz="1600" dirty="0" smtClean="0">
                <a:solidFill>
                  <a:srgbClr val="335C64"/>
                </a:solidFill>
              </a:rPr>
              <a:t>January 2020</a:t>
            </a:r>
            <a:endParaRPr lang="en-CA" altLang="en-US" sz="1600" b="1" dirty="0" smtClean="0">
              <a:solidFill>
                <a:srgbClr val="335C64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524000"/>
            <a:ext cx="41910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40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Jordan’s Principle  </a:t>
            </a:r>
            <a:endParaRPr lang="en-US" sz="40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US" sz="40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Jordan’s Principle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Jordan’s </a:t>
            </a:r>
            <a:r>
              <a:rPr lang="en-CA" sz="2000" dirty="0" smtClean="0"/>
              <a:t>Principle </a:t>
            </a:r>
            <a:r>
              <a:rPr lang="en-CA" sz="2000" dirty="0"/>
              <a:t>addresses the needs of First Nations children by ensuring there are no gaps in government services to </a:t>
            </a:r>
            <a:r>
              <a:rPr lang="en-CA" sz="2000" dirty="0" smtClean="0"/>
              <a:t>them and that they can access the products, services and supports they need, when they need them.</a:t>
            </a:r>
          </a:p>
          <a:p>
            <a:pPr marL="0" indent="0">
              <a:buNone/>
            </a:pPr>
            <a:r>
              <a:rPr lang="en-CA" sz="2000" dirty="0" smtClean="0"/>
              <a:t>What is Jordan’s principle?</a:t>
            </a:r>
            <a:endParaRPr lang="en-CA" sz="2000" dirty="0"/>
          </a:p>
          <a:p>
            <a:r>
              <a:rPr lang="en-CA" sz="2000" dirty="0" smtClean="0"/>
              <a:t>A legal principle that applies to all First Nations children regardless of where they live (on and off reserve).</a:t>
            </a:r>
          </a:p>
          <a:p>
            <a:r>
              <a:rPr lang="en-CA" sz="2000" dirty="0" smtClean="0"/>
              <a:t>Recognizes that First Nation children may need government services that exceed the “normative standard” to ensure: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 smtClean="0"/>
              <a:t> </a:t>
            </a:r>
            <a:r>
              <a:rPr lang="en-CA" sz="1600" dirty="0" smtClean="0"/>
              <a:t>substantive equality in the provision of services to the child;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z="1600" dirty="0" smtClean="0"/>
              <a:t>culturally appropriate services to the child; and/or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sz="1600" dirty="0" smtClean="0"/>
              <a:t>to safeguard the best interests of </a:t>
            </a:r>
            <a:r>
              <a:rPr lang="en-CA" sz="1600" dirty="0"/>
              <a:t>the </a:t>
            </a:r>
            <a:r>
              <a:rPr lang="en-CA" sz="1600" dirty="0" smtClean="0"/>
              <a:t>child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892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Service Coordination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2019-20, ISC, </a:t>
            </a:r>
            <a:r>
              <a:rPr lang="en-US" dirty="0"/>
              <a:t>BC Region, has secured </a:t>
            </a:r>
            <a:r>
              <a:rPr lang="en-US" dirty="0" smtClean="0"/>
              <a:t>funding to develop and implement an enhanced service </a:t>
            </a:r>
            <a:r>
              <a:rPr lang="en-US" dirty="0"/>
              <a:t>coordination </a:t>
            </a:r>
            <a:r>
              <a:rPr lang="en-US" dirty="0" smtClean="0"/>
              <a:t>model for BC. </a:t>
            </a:r>
          </a:p>
          <a:p>
            <a:pPr marL="0" indent="0">
              <a:buNone/>
            </a:pPr>
            <a:r>
              <a:rPr lang="en-US" dirty="0" smtClean="0"/>
              <a:t>The service coordinator positions will help First </a:t>
            </a:r>
            <a:r>
              <a:rPr lang="en-US" dirty="0"/>
              <a:t>Nation children and </a:t>
            </a:r>
            <a:r>
              <a:rPr lang="en-US" dirty="0" smtClean="0"/>
              <a:t>families:</a:t>
            </a:r>
            <a:endParaRPr lang="en-US" dirty="0"/>
          </a:p>
          <a:p>
            <a:pPr lvl="0"/>
            <a:r>
              <a:rPr lang="en-US" dirty="0" smtClean="0"/>
              <a:t>navigate </a:t>
            </a:r>
            <a:r>
              <a:rPr lang="en-US" dirty="0"/>
              <a:t>existing federal and provincial/territorial health, social, and educational programs and services to address a child’s </a:t>
            </a:r>
            <a:r>
              <a:rPr lang="en-US" dirty="0" smtClean="0"/>
              <a:t>needs; </a:t>
            </a:r>
          </a:p>
          <a:p>
            <a:r>
              <a:rPr lang="en-US" dirty="0"/>
              <a:t>access health, education and social supports through Jordan’s Principle; </a:t>
            </a:r>
            <a:r>
              <a:rPr lang="en-US" dirty="0" smtClean="0"/>
              <a:t>and</a:t>
            </a:r>
          </a:p>
          <a:p>
            <a:pPr lvl="0"/>
            <a:r>
              <a:rPr lang="en-US" dirty="0"/>
              <a:t>contact ISC on behalf of such children and their families</a:t>
            </a:r>
            <a:r>
              <a:rPr lang="en-US" dirty="0" smtClean="0"/>
              <a:t>;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 smtClean="0"/>
              <a:t>These positions are in addition to the current First Nations Health Authority child and youth systems navigators that are currently situated in the different regions of BC. 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250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Service Coordination </a:t>
            </a:r>
            <a:r>
              <a:rPr lang="en-US" dirty="0" smtClean="0"/>
              <a:t>Model -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ISC BC Region is currently working on an strategic implementation plan for developing and rolling out an enhanced service coordination model in BC.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we are hoping to achieve today: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Better understand the needs of communities with regards to service coordination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Seek your input regarding potential models for a coordinated approach to enhanced service coordination in BC</a:t>
            </a:r>
            <a:endParaRPr lang="en-US" sz="2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47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44637"/>
            <a:ext cx="7861300" cy="50085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ISC BC Regional Office</a:t>
            </a:r>
          </a:p>
          <a:p>
            <a:pPr marL="0" indent="0">
              <a:buNone/>
            </a:pPr>
            <a:r>
              <a:rPr lang="en-US" dirty="0"/>
              <a:t>778-951-0716 | </a:t>
            </a:r>
            <a:r>
              <a:rPr lang="en-US" dirty="0" smtClean="0">
                <a:hlinkClick r:id="rId3"/>
              </a:rPr>
              <a:t>sac.principedejordancb-bcjordansprinciple.isc@canada.ca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Jordan's </a:t>
            </a:r>
            <a:r>
              <a:rPr lang="en-CA" b="1" dirty="0"/>
              <a:t>Principle Call </a:t>
            </a:r>
            <a:r>
              <a:rPr lang="en-CA" b="1" dirty="0" smtClean="0"/>
              <a:t>Centre (ISC)</a:t>
            </a:r>
            <a:endParaRPr lang="en-US" b="1" dirty="0"/>
          </a:p>
          <a:p>
            <a:pPr marL="0" lvl="0" indent="0">
              <a:buNone/>
            </a:pPr>
            <a:r>
              <a:rPr lang="en-CA" dirty="0"/>
              <a:t>1-855-JP-CHILD (1-855-572-4453), open 24 hours a day, 7 days a week</a:t>
            </a:r>
            <a:endParaRPr lang="en-US" dirty="0"/>
          </a:p>
          <a:p>
            <a:pPr marL="0" lvl="0" indent="0">
              <a:buNone/>
            </a:pPr>
            <a:r>
              <a:rPr lang="en-CA" dirty="0"/>
              <a:t>email: </a:t>
            </a:r>
            <a:r>
              <a:rPr lang="en-CA" dirty="0">
                <a:hlinkClick r:id="rId4"/>
              </a:rPr>
              <a:t>aadnc.infopubs.aandc@canada.ca</a:t>
            </a:r>
            <a:endParaRPr lang="en-US" dirty="0"/>
          </a:p>
          <a:p>
            <a:pPr marL="0" lvl="0" indent="0">
              <a:buNone/>
            </a:pPr>
            <a:r>
              <a:rPr lang="en-CA" dirty="0"/>
              <a:t>teletypewriter: </a:t>
            </a:r>
            <a:r>
              <a:rPr lang="en-CA" dirty="0" smtClean="0"/>
              <a:t>1-866-553-0554</a:t>
            </a:r>
          </a:p>
          <a:p>
            <a:pPr lvl="0"/>
            <a:endParaRPr lang="en-CA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US" b="1" dirty="0" smtClean="0"/>
              <a:t>First </a:t>
            </a:r>
            <a:r>
              <a:rPr lang="en-US" b="1" dirty="0"/>
              <a:t>Nations Health Authority Child and Youth Systems </a:t>
            </a:r>
            <a:r>
              <a:rPr lang="en-US" b="1" dirty="0" smtClean="0"/>
              <a:t>Navigators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1-866-913-0033 | </a:t>
            </a:r>
            <a:r>
              <a:rPr lang="en-US" dirty="0">
                <a:hlinkClick r:id="rId5"/>
              </a:rPr>
              <a:t>jordans.principle@fnha.ca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24181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27777</TotalTime>
  <Words>402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Verdana</vt:lpstr>
      <vt:lpstr>Wingdings</vt:lpstr>
      <vt:lpstr>Standard_white</vt:lpstr>
      <vt:lpstr>Custom Design</vt:lpstr>
      <vt:lpstr>PowerPoint Presentation</vt:lpstr>
      <vt:lpstr>Jordan’s Principle</vt:lpstr>
      <vt:lpstr>Enhanced Service Coordination Model</vt:lpstr>
      <vt:lpstr>Enhanced Service Coordination Model - Engagement</vt:lpstr>
      <vt:lpstr>Contacts 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Madhvi Russell</cp:lastModifiedBy>
  <cp:revision>685</cp:revision>
  <cp:lastPrinted>2019-11-26T00:49:13Z</cp:lastPrinted>
  <dcterms:created xsi:type="dcterms:W3CDTF">2007-03-13T16:30:24Z</dcterms:created>
  <dcterms:modified xsi:type="dcterms:W3CDTF">2020-01-21T23:06:31Z</dcterms:modified>
</cp:coreProperties>
</file>