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5" r:id="rId1"/>
  </p:sldMasterIdLst>
  <p:notesMasterIdLst>
    <p:notesMasterId r:id="rId28"/>
  </p:notesMasterIdLst>
  <p:handoutMasterIdLst>
    <p:handoutMasterId r:id="rId29"/>
  </p:handoutMasterIdLst>
  <p:sldIdLst>
    <p:sldId id="316" r:id="rId2"/>
    <p:sldId id="1239" r:id="rId3"/>
    <p:sldId id="318" r:id="rId4"/>
    <p:sldId id="1254" r:id="rId5"/>
    <p:sldId id="1229" r:id="rId6"/>
    <p:sldId id="1258" r:id="rId7"/>
    <p:sldId id="1259" r:id="rId8"/>
    <p:sldId id="1260" r:id="rId9"/>
    <p:sldId id="1261" r:id="rId10"/>
    <p:sldId id="1262" r:id="rId11"/>
    <p:sldId id="1263" r:id="rId12"/>
    <p:sldId id="1264" r:id="rId13"/>
    <p:sldId id="1265" r:id="rId14"/>
    <p:sldId id="1230" r:id="rId15"/>
    <p:sldId id="1233" r:id="rId16"/>
    <p:sldId id="1255" r:id="rId17"/>
    <p:sldId id="1234" r:id="rId18"/>
    <p:sldId id="1256" r:id="rId19"/>
    <p:sldId id="1238" r:id="rId20"/>
    <p:sldId id="1257" r:id="rId21"/>
    <p:sldId id="1253" r:id="rId22"/>
    <p:sldId id="1232" r:id="rId23"/>
    <p:sldId id="1249" r:id="rId24"/>
    <p:sldId id="1250" r:id="rId25"/>
    <p:sldId id="1251" r:id="rId26"/>
    <p:sldId id="336" r:id="rId2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1800"/>
    <a:srgbClr val="0066FF"/>
    <a:srgbClr val="FF9305"/>
    <a:srgbClr val="3D9E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09" autoAdjust="0"/>
    <p:restoredTop sz="96247" autoAdjust="0"/>
  </p:normalViewPr>
  <p:slideViewPr>
    <p:cSldViewPr snapToGrid="0" snapToObjects="1">
      <p:cViewPr varScale="1">
        <p:scale>
          <a:sx n="85" d="100"/>
          <a:sy n="85" d="100"/>
        </p:scale>
        <p:origin x="120" y="192"/>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302B5026-3C84-0147-8339-EC72C00CD72C}"/>
              </a:ext>
            </a:extLst>
          </p:cNvPr>
          <p:cNvSpPr>
            <a:spLocks noGrp="1"/>
          </p:cNvSpPr>
          <p:nvPr>
            <p:ph type="hdr" sz="quarter"/>
          </p:nvPr>
        </p:nvSpPr>
        <p:spPr>
          <a:xfrm>
            <a:off x="0" y="2"/>
            <a:ext cx="3043343" cy="467072"/>
          </a:xfrm>
          <a:prstGeom prst="rect">
            <a:avLst/>
          </a:prstGeom>
        </p:spPr>
        <p:txBody>
          <a:bodyPr vert="horz" lIns="93265" tIns="46632" rIns="93265" bIns="46632" rtlCol="0"/>
          <a:lstStyle>
            <a:lvl1pPr algn="l">
              <a:defRPr sz="1200"/>
            </a:lvl1pPr>
          </a:lstStyle>
          <a:p>
            <a:endParaRPr lang="en-US" dirty="0"/>
          </a:p>
        </p:txBody>
      </p:sp>
      <p:sp>
        <p:nvSpPr>
          <p:cNvPr id="3" name="Date Placeholder 2">
            <a:extLst>
              <a:ext uri="{FF2B5EF4-FFF2-40B4-BE49-F238E27FC236}">
                <a16:creationId xmlns="" xmlns:a16="http://schemas.microsoft.com/office/drawing/2014/main" id="{DDC0F196-1819-A44D-9373-6ABD7E533047}"/>
              </a:ext>
            </a:extLst>
          </p:cNvPr>
          <p:cNvSpPr>
            <a:spLocks noGrp="1"/>
          </p:cNvSpPr>
          <p:nvPr>
            <p:ph type="dt" sz="quarter" idx="1"/>
          </p:nvPr>
        </p:nvSpPr>
        <p:spPr>
          <a:xfrm>
            <a:off x="3978133" y="2"/>
            <a:ext cx="3043343" cy="467072"/>
          </a:xfrm>
          <a:prstGeom prst="rect">
            <a:avLst/>
          </a:prstGeom>
        </p:spPr>
        <p:txBody>
          <a:bodyPr vert="horz" lIns="93265" tIns="46632" rIns="93265" bIns="46632" rtlCol="0"/>
          <a:lstStyle>
            <a:lvl1pPr algn="r">
              <a:defRPr sz="1200"/>
            </a:lvl1pPr>
          </a:lstStyle>
          <a:p>
            <a:fld id="{DB4FDA1B-1A10-B341-9C44-623D7B8BC81C}" type="datetimeFigureOut">
              <a:rPr lang="en-US" smtClean="0"/>
              <a:t>1/20/2020</a:t>
            </a:fld>
            <a:endParaRPr lang="en-US" dirty="0"/>
          </a:p>
        </p:txBody>
      </p:sp>
      <p:sp>
        <p:nvSpPr>
          <p:cNvPr id="4" name="Footer Placeholder 3">
            <a:extLst>
              <a:ext uri="{FF2B5EF4-FFF2-40B4-BE49-F238E27FC236}">
                <a16:creationId xmlns="" xmlns:a16="http://schemas.microsoft.com/office/drawing/2014/main" id="{17C47D7C-755E-F64D-958F-9A0415151AD7}"/>
              </a:ext>
            </a:extLst>
          </p:cNvPr>
          <p:cNvSpPr>
            <a:spLocks noGrp="1"/>
          </p:cNvSpPr>
          <p:nvPr>
            <p:ph type="ftr" sz="quarter" idx="2"/>
          </p:nvPr>
        </p:nvSpPr>
        <p:spPr>
          <a:xfrm>
            <a:off x="0" y="8842035"/>
            <a:ext cx="3043343" cy="467071"/>
          </a:xfrm>
          <a:prstGeom prst="rect">
            <a:avLst/>
          </a:prstGeom>
        </p:spPr>
        <p:txBody>
          <a:bodyPr vert="horz" lIns="93265" tIns="46632" rIns="93265" bIns="46632" rtlCol="0" anchor="b"/>
          <a:lstStyle>
            <a:lvl1pPr algn="l">
              <a:defRPr sz="1200"/>
            </a:lvl1pPr>
          </a:lstStyle>
          <a:p>
            <a:endParaRPr lang="en-US" dirty="0"/>
          </a:p>
        </p:txBody>
      </p:sp>
      <p:sp>
        <p:nvSpPr>
          <p:cNvPr id="5" name="Slide Number Placeholder 4">
            <a:extLst>
              <a:ext uri="{FF2B5EF4-FFF2-40B4-BE49-F238E27FC236}">
                <a16:creationId xmlns="" xmlns:a16="http://schemas.microsoft.com/office/drawing/2014/main" id="{9805B7DA-173A-5C40-A894-E0EB3F575EE1}"/>
              </a:ext>
            </a:extLst>
          </p:cNvPr>
          <p:cNvSpPr>
            <a:spLocks noGrp="1"/>
          </p:cNvSpPr>
          <p:nvPr>
            <p:ph type="sldNum" sz="quarter" idx="3"/>
          </p:nvPr>
        </p:nvSpPr>
        <p:spPr>
          <a:xfrm>
            <a:off x="3978133" y="8842035"/>
            <a:ext cx="3043343" cy="467071"/>
          </a:xfrm>
          <a:prstGeom prst="rect">
            <a:avLst/>
          </a:prstGeom>
        </p:spPr>
        <p:txBody>
          <a:bodyPr vert="horz" lIns="93265" tIns="46632" rIns="93265" bIns="46632" rtlCol="0" anchor="b"/>
          <a:lstStyle>
            <a:lvl1pPr algn="r">
              <a:defRPr sz="1200"/>
            </a:lvl1pPr>
          </a:lstStyle>
          <a:p>
            <a:fld id="{79AB8EC9-3BD6-E147-BD25-1399968E443B}" type="slidenum">
              <a:rPr lang="en-US" smtClean="0"/>
              <a:t>‹#›</a:t>
            </a:fld>
            <a:endParaRPr lang="en-US" dirty="0"/>
          </a:p>
        </p:txBody>
      </p:sp>
    </p:spTree>
    <p:extLst>
      <p:ext uri="{BB962C8B-B14F-4D97-AF65-F5344CB8AC3E}">
        <p14:creationId xmlns:p14="http://schemas.microsoft.com/office/powerpoint/2010/main" val="12668968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5"/>
            <a:ext cx="3043343" cy="467610"/>
          </a:xfrm>
          <a:prstGeom prst="rect">
            <a:avLst/>
          </a:prstGeom>
        </p:spPr>
        <p:txBody>
          <a:bodyPr vert="horz" lIns="93265" tIns="46632" rIns="93265" bIns="46632" rtlCol="0"/>
          <a:lstStyle>
            <a:lvl1pPr algn="l">
              <a:defRPr sz="1200"/>
            </a:lvl1pPr>
          </a:lstStyle>
          <a:p>
            <a:endParaRPr lang="en-US" dirty="0"/>
          </a:p>
        </p:txBody>
      </p:sp>
      <p:sp>
        <p:nvSpPr>
          <p:cNvPr id="3" name="Date Placeholder 2"/>
          <p:cNvSpPr>
            <a:spLocks noGrp="1"/>
          </p:cNvSpPr>
          <p:nvPr>
            <p:ph type="dt" idx="1"/>
          </p:nvPr>
        </p:nvSpPr>
        <p:spPr>
          <a:xfrm>
            <a:off x="3978540" y="5"/>
            <a:ext cx="3043343" cy="467610"/>
          </a:xfrm>
          <a:prstGeom prst="rect">
            <a:avLst/>
          </a:prstGeom>
        </p:spPr>
        <p:txBody>
          <a:bodyPr vert="horz" lIns="93265" tIns="46632" rIns="93265" bIns="46632" rtlCol="0"/>
          <a:lstStyle>
            <a:lvl1pPr algn="r">
              <a:defRPr sz="1200"/>
            </a:lvl1pPr>
          </a:lstStyle>
          <a:p>
            <a:fld id="{806D85E9-3439-4558-87BC-EE6A4E083775}" type="datetimeFigureOut">
              <a:rPr lang="en-US" smtClean="0"/>
              <a:t>1/20/2020</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265" tIns="46632" rIns="93265" bIns="46632" rtlCol="0" anchor="ctr"/>
          <a:lstStyle/>
          <a:p>
            <a:endParaRPr lang="en-US" dirty="0"/>
          </a:p>
        </p:txBody>
      </p:sp>
      <p:sp>
        <p:nvSpPr>
          <p:cNvPr id="5" name="Notes Placeholder 4"/>
          <p:cNvSpPr>
            <a:spLocks noGrp="1"/>
          </p:cNvSpPr>
          <p:nvPr>
            <p:ph type="body" sz="quarter" idx="3"/>
          </p:nvPr>
        </p:nvSpPr>
        <p:spPr>
          <a:xfrm>
            <a:off x="702310" y="4480012"/>
            <a:ext cx="5618480" cy="3665457"/>
          </a:xfrm>
          <a:prstGeom prst="rect">
            <a:avLst/>
          </a:prstGeom>
        </p:spPr>
        <p:txBody>
          <a:bodyPr vert="horz" lIns="93265" tIns="46632" rIns="93265" bIns="466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497"/>
            <a:ext cx="3043343" cy="467609"/>
          </a:xfrm>
          <a:prstGeom prst="rect">
            <a:avLst/>
          </a:prstGeom>
        </p:spPr>
        <p:txBody>
          <a:bodyPr vert="horz" lIns="93265" tIns="46632" rIns="93265" bIns="4663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540" y="8841497"/>
            <a:ext cx="3043343" cy="467609"/>
          </a:xfrm>
          <a:prstGeom prst="rect">
            <a:avLst/>
          </a:prstGeom>
        </p:spPr>
        <p:txBody>
          <a:bodyPr vert="horz" lIns="93265" tIns="46632" rIns="93265" bIns="46632" rtlCol="0" anchor="b"/>
          <a:lstStyle>
            <a:lvl1pPr algn="r">
              <a:defRPr sz="1200"/>
            </a:lvl1pPr>
          </a:lstStyle>
          <a:p>
            <a:fld id="{7174A8C7-8485-4E8F-81CA-1CD97946DF9A}" type="slidenum">
              <a:rPr lang="en-US" smtClean="0"/>
              <a:t>‹#›</a:t>
            </a:fld>
            <a:endParaRPr lang="en-US" dirty="0"/>
          </a:p>
        </p:txBody>
      </p:sp>
    </p:spTree>
    <p:extLst>
      <p:ext uri="{BB962C8B-B14F-4D97-AF65-F5344CB8AC3E}">
        <p14:creationId xmlns:p14="http://schemas.microsoft.com/office/powerpoint/2010/main" val="3676151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74A8C7-8485-4E8F-81CA-1CD97946DF9A}" type="slidenum">
              <a:rPr lang="en-US" smtClean="0"/>
              <a:t>1</a:t>
            </a:fld>
            <a:endParaRPr lang="en-US" dirty="0"/>
          </a:p>
        </p:txBody>
      </p:sp>
    </p:spTree>
    <p:extLst>
      <p:ext uri="{BB962C8B-B14F-4D97-AF65-F5344CB8AC3E}">
        <p14:creationId xmlns:p14="http://schemas.microsoft.com/office/powerpoint/2010/main" val="3937658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someone from the local FN to welcome to territory in advance</a:t>
            </a:r>
          </a:p>
          <a:p>
            <a:endParaRPr lang="en-US" dirty="0" smtClean="0"/>
          </a:p>
          <a:p>
            <a:r>
              <a:rPr lang="en-US" dirty="0" smtClean="0"/>
              <a:t>They will get a</a:t>
            </a:r>
            <a:r>
              <a:rPr lang="en-US" baseline="0" dirty="0" smtClean="0"/>
              <a:t> blanket as a gift</a:t>
            </a:r>
            <a:endParaRPr lang="en-US" dirty="0" smtClean="0"/>
          </a:p>
          <a:p>
            <a:endParaRPr lang="en-US" dirty="0"/>
          </a:p>
        </p:txBody>
      </p:sp>
      <p:sp>
        <p:nvSpPr>
          <p:cNvPr id="4" name="Slide Number Placeholder 3"/>
          <p:cNvSpPr>
            <a:spLocks noGrp="1"/>
          </p:cNvSpPr>
          <p:nvPr>
            <p:ph type="sldNum" sz="quarter" idx="10"/>
          </p:nvPr>
        </p:nvSpPr>
        <p:spPr/>
        <p:txBody>
          <a:bodyPr/>
          <a:lstStyle/>
          <a:p>
            <a:fld id="{BA2C343A-32F7-4B68-A30B-0CE9507A89D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841323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343A-32F7-4B68-A30B-0CE9507A89D8}" type="slidenum">
              <a:rPr lang="en-US" smtClean="0"/>
              <a:t>3</a:t>
            </a:fld>
            <a:endParaRPr lang="en-US" dirty="0"/>
          </a:p>
        </p:txBody>
      </p:sp>
    </p:spTree>
    <p:extLst>
      <p:ext uri="{BB962C8B-B14F-4D97-AF65-F5344CB8AC3E}">
        <p14:creationId xmlns:p14="http://schemas.microsoft.com/office/powerpoint/2010/main" val="175085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
            </a:r>
            <a:r>
              <a:rPr lang="en-US" dirty="0" smtClean="0"/>
              <a:t>Board </a:t>
            </a:r>
            <a:r>
              <a:rPr lang="en-US" dirty="0"/>
              <a:t>members represent 141 First Nations, when</a:t>
            </a:r>
            <a:r>
              <a:rPr lang="en-US" baseline="0" dirty="0"/>
              <a:t> you take Tribal Councils into account.</a:t>
            </a:r>
          </a:p>
          <a:p>
            <a:endParaRPr lang="en-US" baseline="0" dirty="0"/>
          </a:p>
          <a:p>
            <a:r>
              <a:rPr lang="en-US" baseline="0" dirty="0"/>
              <a:t>Communities founded FNESC, as they felt it was important to come together and have a collective, unified voice. And if you look at the progress FN in BC have made in education compared to other parts of the country, you can see how effective that has been. </a:t>
            </a:r>
            <a:endParaRPr lang="en-US" dirty="0"/>
          </a:p>
        </p:txBody>
      </p:sp>
      <p:sp>
        <p:nvSpPr>
          <p:cNvPr id="4" name="Slide Number Placeholder 3"/>
          <p:cNvSpPr>
            <a:spLocks noGrp="1"/>
          </p:cNvSpPr>
          <p:nvPr>
            <p:ph type="sldNum" sz="quarter" idx="10"/>
          </p:nvPr>
        </p:nvSpPr>
        <p:spPr/>
        <p:txBody>
          <a:bodyPr/>
          <a:lstStyle/>
          <a:p>
            <a:fld id="{C89833B6-B0F7-4431-9A0D-22ACFBFB67A3}" type="slidenum">
              <a:rPr lang="en-CA" smtClean="0"/>
              <a:t>4</a:t>
            </a:fld>
            <a:endParaRPr lang="en-CA" dirty="0"/>
          </a:p>
        </p:txBody>
      </p:sp>
      <p:sp>
        <p:nvSpPr>
          <p:cNvPr id="6" name="Date Placeholder 5"/>
          <p:cNvSpPr>
            <a:spLocks noGrp="1"/>
          </p:cNvSpPr>
          <p:nvPr>
            <p:ph type="dt" idx="12"/>
          </p:nvPr>
        </p:nvSpPr>
        <p:spPr/>
        <p:txBody>
          <a:bodyPr/>
          <a:lstStyle/>
          <a:p>
            <a:fld id="{7DE1AC14-B81B-45FE-B693-25AE6D9A6C97}" type="datetime1">
              <a:rPr lang="en-CA" smtClean="0"/>
              <a:t>2020-01-20</a:t>
            </a:fld>
            <a:endParaRPr lang="en-CA" dirty="0"/>
          </a:p>
        </p:txBody>
      </p:sp>
      <p:sp>
        <p:nvSpPr>
          <p:cNvPr id="7" name="Header Placeholder 6"/>
          <p:cNvSpPr>
            <a:spLocks noGrp="1"/>
          </p:cNvSpPr>
          <p:nvPr>
            <p:ph type="hdr" sz="quarter" idx="13"/>
          </p:nvPr>
        </p:nvSpPr>
        <p:spPr/>
        <p:txBody>
          <a:bodyPr/>
          <a:lstStyle/>
          <a:p>
            <a:endParaRPr lang="en-CA" dirty="0"/>
          </a:p>
        </p:txBody>
      </p:sp>
    </p:spTree>
    <p:extLst>
      <p:ext uri="{BB962C8B-B14F-4D97-AF65-F5344CB8AC3E}">
        <p14:creationId xmlns:p14="http://schemas.microsoft.com/office/powerpoint/2010/main" val="3415688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were negotiating for literally</a:t>
            </a:r>
            <a:r>
              <a:rPr lang="en-US" baseline="0" dirty="0"/>
              <a:t> years, and had to extend. In June there were some marathon negotiation sessions. </a:t>
            </a:r>
          </a:p>
          <a:p>
            <a:endParaRPr lang="en-US" baseline="0" dirty="0"/>
          </a:p>
          <a:p>
            <a:r>
              <a:rPr lang="en-US" baseline="0" dirty="0"/>
              <a:t>You’ve got the full agreement in your kit and I encourage you to take a look at it. </a:t>
            </a:r>
            <a:endParaRPr lang="en-US" dirty="0"/>
          </a:p>
        </p:txBody>
      </p:sp>
      <p:sp>
        <p:nvSpPr>
          <p:cNvPr id="4" name="Slide Number Placeholder 3"/>
          <p:cNvSpPr>
            <a:spLocks noGrp="1"/>
          </p:cNvSpPr>
          <p:nvPr>
            <p:ph type="sldNum" sz="quarter" idx="10"/>
          </p:nvPr>
        </p:nvSpPr>
        <p:spPr/>
        <p:txBody>
          <a:bodyPr/>
          <a:lstStyle/>
          <a:p>
            <a:fld id="{7174A8C7-8485-4E8F-81CA-1CD97946DF9A}" type="slidenum">
              <a:rPr lang="en-US" smtClean="0"/>
              <a:t>15</a:t>
            </a:fld>
            <a:endParaRPr lang="en-US" dirty="0"/>
          </a:p>
        </p:txBody>
      </p:sp>
    </p:spTree>
    <p:extLst>
      <p:ext uri="{BB962C8B-B14F-4D97-AF65-F5344CB8AC3E}">
        <p14:creationId xmlns:p14="http://schemas.microsoft.com/office/powerpoint/2010/main" val="2998802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174A8C7-8485-4E8F-81CA-1CD97946DF9A}" type="slidenum">
              <a:rPr lang="en-US" smtClean="0"/>
              <a:t>16</a:t>
            </a:fld>
            <a:endParaRPr lang="en-US" dirty="0"/>
          </a:p>
        </p:txBody>
      </p:sp>
    </p:spTree>
    <p:extLst>
      <p:ext uri="{BB962C8B-B14F-4D97-AF65-F5344CB8AC3E}">
        <p14:creationId xmlns:p14="http://schemas.microsoft.com/office/powerpoint/2010/main" val="3606661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74A8C7-8485-4E8F-81CA-1CD97946DF9A}" type="slidenum">
              <a:rPr lang="en-US" smtClean="0"/>
              <a:t>18</a:t>
            </a:fld>
            <a:endParaRPr lang="en-US" dirty="0"/>
          </a:p>
        </p:txBody>
      </p:sp>
    </p:spTree>
    <p:extLst>
      <p:ext uri="{BB962C8B-B14F-4D97-AF65-F5344CB8AC3E}">
        <p14:creationId xmlns:p14="http://schemas.microsoft.com/office/powerpoint/2010/main" val="1250239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174A8C7-8485-4E8F-81CA-1CD97946DF9A}" type="slidenum">
              <a:rPr lang="en-US" smtClean="0"/>
              <a:t>23</a:t>
            </a:fld>
            <a:endParaRPr lang="en-US" dirty="0"/>
          </a:p>
        </p:txBody>
      </p:sp>
    </p:spTree>
    <p:extLst>
      <p:ext uri="{BB962C8B-B14F-4D97-AF65-F5344CB8AC3E}">
        <p14:creationId xmlns:p14="http://schemas.microsoft.com/office/powerpoint/2010/main" val="588251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2C343A-32F7-4B68-A30B-0CE9507A89D8}" type="slidenum">
              <a:rPr lang="en-US" smtClean="0"/>
              <a:t>26</a:t>
            </a:fld>
            <a:endParaRPr lang="en-US" dirty="0"/>
          </a:p>
        </p:txBody>
      </p:sp>
    </p:spTree>
    <p:extLst>
      <p:ext uri="{BB962C8B-B14F-4D97-AF65-F5344CB8AC3E}">
        <p14:creationId xmlns:p14="http://schemas.microsoft.com/office/powerpoint/2010/main" val="212775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5_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301923" y="2674962"/>
            <a:ext cx="7588155" cy="2019868"/>
          </a:xfrm>
        </p:spPr>
        <p:txBody>
          <a:bodyPr anchor="ctr" anchorCtr="0">
            <a:normAutofit/>
          </a:bodyPr>
          <a:lstStyle>
            <a:lvl1pPr marL="0" indent="0">
              <a:lnSpc>
                <a:spcPct val="100000"/>
              </a:lnSpc>
              <a:spcAft>
                <a:spcPts val="600"/>
              </a:spcAft>
              <a:buNone/>
              <a:defRPr sz="5400">
                <a:latin typeface="+mj-lt"/>
              </a:defRPr>
            </a:lvl1pPr>
            <a:lvl2pPr marL="200025" indent="0">
              <a:lnSpc>
                <a:spcPct val="100000"/>
              </a:lnSpc>
              <a:spcAft>
                <a:spcPts val="600"/>
              </a:spcAft>
              <a:buClr>
                <a:srgbClr val="E3A82B"/>
              </a:buClr>
              <a:buFont typeface="Arial" panose="020B0604020202020204" pitchFamily="34" charset="0"/>
              <a:buNone/>
              <a:defRPr sz="2800"/>
            </a:lvl2pPr>
            <a:lvl3pPr marL="1316038" indent="-363538">
              <a:buClr>
                <a:srgbClr val="E3A82B"/>
              </a:buClr>
              <a:buFont typeface="Arial" panose="020B0604020202020204" pitchFamily="34" charset="0"/>
              <a:buChar char="•"/>
              <a:defRPr sz="2400"/>
            </a:lvl3pPr>
            <a:lvl4pPr marL="1316038" indent="-363538">
              <a:buClr>
                <a:srgbClr val="E3A82B"/>
              </a:buClr>
              <a:buFont typeface="Arial" panose="020B0604020202020204" pitchFamily="34" charset="0"/>
              <a:buChar char="•"/>
              <a:defRPr sz="2400">
                <a:solidFill>
                  <a:schemeClr val="bg1">
                    <a:lumMod val="50000"/>
                  </a:schemeClr>
                </a:solidFill>
              </a:defRPr>
            </a:lvl4pPr>
            <a:lvl5pPr marL="932688" indent="-182880">
              <a:buClr>
                <a:srgbClr val="C00000"/>
              </a:buClr>
              <a:buFont typeface="Courier New" panose="02070309020205020404" pitchFamily="49" charset="0"/>
              <a:buChar char="o"/>
              <a:defRPr sz="2400">
                <a:solidFill>
                  <a:schemeClr val="bg1">
                    <a:lumMod val="50000"/>
                  </a:schemeClr>
                </a:solidFill>
              </a:defRPr>
            </a:lvl5pPr>
          </a:lstStyle>
          <a:p>
            <a:pPr lvl="0"/>
            <a:r>
              <a:rPr lang="en-US" dirty="0"/>
              <a:t>Title</a:t>
            </a:r>
          </a:p>
        </p:txBody>
      </p:sp>
      <p:sp>
        <p:nvSpPr>
          <p:cNvPr id="4" name="Date Placeholder 3"/>
          <p:cNvSpPr>
            <a:spLocks noGrp="1"/>
          </p:cNvSpPr>
          <p:nvPr>
            <p:ph type="dt" sz="half" idx="10"/>
          </p:nvPr>
        </p:nvSpPr>
        <p:spPr/>
        <p:txBody>
          <a:bodyPr/>
          <a:lstStyle/>
          <a:p>
            <a:fld id="{2C926F56-A04A-43B8-9F85-4FDE47026519}" type="datetime1">
              <a:rPr lang="en-US" smtClean="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317480" y="6336471"/>
            <a:ext cx="1036320" cy="365125"/>
          </a:xfrm>
        </p:spPr>
        <p:txBody>
          <a:bodyPr/>
          <a:lstStyle>
            <a:lvl1pPr>
              <a:defRPr sz="2400"/>
            </a:lvl1pPr>
          </a:lstStyle>
          <a:p>
            <a:fld id="{CC712354-B87A-C643-A32E-40CC1505842A}" type="slidenum">
              <a:rPr lang="en-US" smtClean="0"/>
              <a:pPr/>
              <a:t>‹#›</a:t>
            </a:fld>
            <a:endParaRPr lang="en-US" dirty="0"/>
          </a:p>
        </p:txBody>
      </p:sp>
      <p:sp>
        <p:nvSpPr>
          <p:cNvPr id="8" name="Text Placeholder 7"/>
          <p:cNvSpPr>
            <a:spLocks noGrp="1"/>
          </p:cNvSpPr>
          <p:nvPr>
            <p:ph type="body" sz="quarter" idx="13"/>
          </p:nvPr>
        </p:nvSpPr>
        <p:spPr>
          <a:xfrm>
            <a:off x="2319338" y="4954588"/>
            <a:ext cx="7561262" cy="941387"/>
          </a:xfrm>
        </p:spPr>
        <p:txBody>
          <a:bodyPr/>
          <a:lstStyle>
            <a:lvl1pPr marL="0" indent="0">
              <a:buNone/>
              <a:defRPr>
                <a:latin typeface="+mj-lt"/>
              </a:defRPr>
            </a:lvl1pPr>
          </a:lstStyle>
          <a:p>
            <a:pPr lvl="0"/>
            <a:r>
              <a:rPr lang="en-US"/>
              <a:t>Click to edit Master text styles</a:t>
            </a:r>
          </a:p>
        </p:txBody>
      </p:sp>
    </p:spTree>
    <p:extLst>
      <p:ext uri="{BB962C8B-B14F-4D97-AF65-F5344CB8AC3E}">
        <p14:creationId xmlns:p14="http://schemas.microsoft.com/office/powerpoint/2010/main" val="2896073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Rectangle 1"/>
          <p:cNvSpPr/>
          <p:nvPr/>
        </p:nvSpPr>
        <p:spPr>
          <a:xfrm>
            <a:off x="5033639" y="-62144"/>
            <a:ext cx="7235301" cy="7395099"/>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 name="Picture Placeholder 2">
            <a:extLst>
              <a:ext uri="{FF2B5EF4-FFF2-40B4-BE49-F238E27FC236}">
                <a16:creationId xmlns="" xmlns:a16="http://schemas.microsoft.com/office/drawing/2014/main" id="{6435153C-072C-47E9-B4AE-3EF144D0BBA8}"/>
              </a:ext>
            </a:extLst>
          </p:cNvPr>
          <p:cNvSpPr>
            <a:spLocks noGrp="1"/>
          </p:cNvSpPr>
          <p:nvPr>
            <p:ph type="pic" idx="1"/>
          </p:nvPr>
        </p:nvSpPr>
        <p:spPr>
          <a:xfrm>
            <a:off x="5260305" y="159798"/>
            <a:ext cx="6733427" cy="63942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a:extLst>
              <a:ext uri="{FF2B5EF4-FFF2-40B4-BE49-F238E27FC236}">
                <a16:creationId xmlns="" xmlns:a16="http://schemas.microsoft.com/office/drawing/2014/main" id="{B5558133-FE5A-4BC3-884D-7D0B8E9BD4FE}"/>
              </a:ext>
            </a:extLst>
          </p:cNvPr>
          <p:cNvSpPr>
            <a:spLocks noGrp="1"/>
          </p:cNvSpPr>
          <p:nvPr>
            <p:ph type="body" sz="half" idx="2"/>
          </p:nvPr>
        </p:nvSpPr>
        <p:spPr>
          <a:xfrm>
            <a:off x="839788" y="2057399"/>
            <a:ext cx="4042931" cy="414809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28DD351-D43C-4B02-9208-396B9C80012A}"/>
              </a:ext>
            </a:extLst>
          </p:cNvPr>
          <p:cNvSpPr>
            <a:spLocks noGrp="1"/>
          </p:cNvSpPr>
          <p:nvPr>
            <p:ph type="dt" sz="half" idx="10"/>
          </p:nvPr>
        </p:nvSpPr>
        <p:spPr/>
        <p:txBody>
          <a:bodyPr/>
          <a:lstStyle/>
          <a:p>
            <a:fld id="{00D60647-D35E-48D2-B079-AFE2933F602A}" type="datetime1">
              <a:rPr lang="en-US" smtClean="0"/>
              <a:t>1/20/2020</a:t>
            </a:fld>
            <a:endParaRPr lang="en-US" dirty="0"/>
          </a:p>
        </p:txBody>
      </p:sp>
      <p:sp>
        <p:nvSpPr>
          <p:cNvPr id="7" name="Slide Number Placeholder 6">
            <a:extLst>
              <a:ext uri="{FF2B5EF4-FFF2-40B4-BE49-F238E27FC236}">
                <a16:creationId xmlns="" xmlns:a16="http://schemas.microsoft.com/office/drawing/2014/main" id="{0D1313EB-7761-4DB0-8D71-12C181B1A148}"/>
              </a:ext>
            </a:extLst>
          </p:cNvPr>
          <p:cNvSpPr>
            <a:spLocks noGrp="1"/>
          </p:cNvSpPr>
          <p:nvPr>
            <p:ph type="sldNum" sz="quarter" idx="12"/>
          </p:nvPr>
        </p:nvSpPr>
        <p:spPr>
          <a:xfrm>
            <a:off x="9320814" y="6554062"/>
            <a:ext cx="2601896" cy="365125"/>
          </a:xfrm>
        </p:spPr>
        <p:txBody>
          <a:bodyPr/>
          <a:lstStyle>
            <a:lvl1pPr>
              <a:defRPr>
                <a:solidFill>
                  <a:schemeClr val="bg1"/>
                </a:solidFill>
              </a:defRPr>
            </a:lvl1pPr>
          </a:lstStyle>
          <a:p>
            <a:fld id="{CC712354-B87A-C643-A32E-40CC1505842A}" type="slidenum">
              <a:rPr lang="en-US" smtClean="0"/>
              <a:pPr/>
              <a:t>‹#›</a:t>
            </a:fld>
            <a:endParaRPr lang="en-US" dirty="0"/>
          </a:p>
        </p:txBody>
      </p:sp>
      <p:sp>
        <p:nvSpPr>
          <p:cNvPr id="8" name="Title 7"/>
          <p:cNvSpPr>
            <a:spLocks noGrp="1"/>
          </p:cNvSpPr>
          <p:nvPr>
            <p:ph type="title"/>
          </p:nvPr>
        </p:nvSpPr>
        <p:spPr>
          <a:xfrm>
            <a:off x="838201" y="365125"/>
            <a:ext cx="4044518" cy="1325563"/>
          </a:xfrm>
        </p:spPr>
        <p:txBody>
          <a:bodyPr/>
          <a:lstStyle/>
          <a:p>
            <a:r>
              <a:rPr lang="en-US"/>
              <a:t>Click to edit Master title style</a:t>
            </a:r>
            <a:endParaRPr lang="en-CA" dirty="0"/>
          </a:p>
        </p:txBody>
      </p:sp>
    </p:spTree>
    <p:extLst>
      <p:ext uri="{BB962C8B-B14F-4D97-AF65-F5344CB8AC3E}">
        <p14:creationId xmlns:p14="http://schemas.microsoft.com/office/powerpoint/2010/main" val="259860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
        <p:nvSpPr>
          <p:cNvPr id="2" name="Rectangle 1"/>
          <p:cNvSpPr/>
          <p:nvPr/>
        </p:nvSpPr>
        <p:spPr>
          <a:xfrm>
            <a:off x="1" y="-66674"/>
            <a:ext cx="12191999" cy="6985862"/>
          </a:xfrm>
          <a:prstGeom prst="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Slide Number Placeholder 6">
            <a:extLst>
              <a:ext uri="{FF2B5EF4-FFF2-40B4-BE49-F238E27FC236}">
                <a16:creationId xmlns="" xmlns:a16="http://schemas.microsoft.com/office/drawing/2014/main" id="{0D1313EB-7761-4DB0-8D71-12C181B1A148}"/>
              </a:ext>
            </a:extLst>
          </p:cNvPr>
          <p:cNvSpPr>
            <a:spLocks noGrp="1"/>
          </p:cNvSpPr>
          <p:nvPr>
            <p:ph type="sldNum" sz="quarter" idx="12"/>
          </p:nvPr>
        </p:nvSpPr>
        <p:spPr>
          <a:xfrm>
            <a:off x="9590104" y="6503262"/>
            <a:ext cx="2601896" cy="365125"/>
          </a:xfrm>
        </p:spPr>
        <p:txBody>
          <a:bodyPr/>
          <a:lstStyle>
            <a:lvl1pPr>
              <a:defRPr sz="3600">
                <a:solidFill>
                  <a:schemeClr val="bg1"/>
                </a:solidFill>
              </a:defRPr>
            </a:lvl1pPr>
          </a:lstStyle>
          <a:p>
            <a:fld id="{CC712354-B87A-C643-A32E-40CC1505842A}" type="slidenum">
              <a:rPr lang="en-US" smtClean="0"/>
              <a:pPr/>
              <a:t>‹#›</a:t>
            </a:fld>
            <a:endParaRPr lang="en-US" dirty="0"/>
          </a:p>
        </p:txBody>
      </p:sp>
      <p:sp>
        <p:nvSpPr>
          <p:cNvPr id="8" name="Title 7"/>
          <p:cNvSpPr>
            <a:spLocks noGrp="1"/>
          </p:cNvSpPr>
          <p:nvPr>
            <p:ph type="title"/>
          </p:nvPr>
        </p:nvSpPr>
        <p:spPr>
          <a:xfrm>
            <a:off x="838200" y="187325"/>
            <a:ext cx="9016999" cy="838682"/>
          </a:xfrm>
        </p:spPr>
        <p:txBody>
          <a:bodyPr/>
          <a:lstStyle/>
          <a:p>
            <a:r>
              <a:rPr lang="en-US"/>
              <a:t>Click to edit Master title style</a:t>
            </a:r>
            <a:endParaRPr lang="en-CA" dirty="0"/>
          </a:p>
        </p:txBody>
      </p:sp>
    </p:spTree>
    <p:extLst>
      <p:ext uri="{BB962C8B-B14F-4D97-AF65-F5344CB8AC3E}">
        <p14:creationId xmlns:p14="http://schemas.microsoft.com/office/powerpoint/2010/main" val="1168009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A5CAB2-5548-4AB6-BF8B-3F3A1FDFF5E4}"/>
              </a:ext>
            </a:extLst>
          </p:cNvPr>
          <p:cNvSpPr>
            <a:spLocks noGrp="1"/>
          </p:cNvSpPr>
          <p:nvPr>
            <p:ph type="title" hasCustomPrompt="1"/>
          </p:nvPr>
        </p:nvSpPr>
        <p:spPr>
          <a:xfrm>
            <a:off x="2124170" y="3193576"/>
            <a:ext cx="7943660" cy="1450785"/>
          </a:xfrm>
          <a:prstGeom prst="rect">
            <a:avLst/>
          </a:prstGeom>
        </p:spPr>
        <p:txBody>
          <a:bodyPr anchor="ctr" anchorCtr="0">
            <a:normAutofit/>
          </a:bodyPr>
          <a:lstStyle>
            <a:lvl1pPr algn="ctr">
              <a:defRPr sz="5400" b="1" baseline="0">
                <a:solidFill>
                  <a:schemeClr val="tx2"/>
                </a:solidFill>
              </a:defRPr>
            </a:lvl1pPr>
          </a:lstStyle>
          <a:p>
            <a:r>
              <a:rPr lang="en-US" dirty="0"/>
              <a:t>Section Title</a:t>
            </a:r>
            <a:endParaRPr lang="en-CA" dirty="0"/>
          </a:p>
        </p:txBody>
      </p:sp>
      <p:sp>
        <p:nvSpPr>
          <p:cNvPr id="4" name="Date Placeholder 3">
            <a:extLst>
              <a:ext uri="{FF2B5EF4-FFF2-40B4-BE49-F238E27FC236}">
                <a16:creationId xmlns="" xmlns:a16="http://schemas.microsoft.com/office/drawing/2014/main" id="{745F6DD1-D78F-4A88-A0D5-2C85BBD73BE6}"/>
              </a:ext>
            </a:extLst>
          </p:cNvPr>
          <p:cNvSpPr>
            <a:spLocks noGrp="1"/>
          </p:cNvSpPr>
          <p:nvPr>
            <p:ph type="dt" sz="half" idx="10"/>
          </p:nvPr>
        </p:nvSpPr>
        <p:spPr/>
        <p:txBody>
          <a:bodyPr/>
          <a:lstStyle/>
          <a:p>
            <a:fld id="{11F96D72-6A95-4650-A34F-7041343AE756}" type="datetime1">
              <a:rPr lang="en-US" smtClean="0"/>
              <a:t>1/20/2020</a:t>
            </a:fld>
            <a:endParaRPr lang="en-US" dirty="0"/>
          </a:p>
        </p:txBody>
      </p:sp>
      <p:sp>
        <p:nvSpPr>
          <p:cNvPr id="5" name="Footer Placeholder 4">
            <a:extLst>
              <a:ext uri="{FF2B5EF4-FFF2-40B4-BE49-F238E27FC236}">
                <a16:creationId xmlns="" xmlns:a16="http://schemas.microsoft.com/office/drawing/2014/main" id="{83678B55-D7D8-49DF-AE20-D7B054D53CE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042D85E0-E033-4B14-9352-240C538BD85F}"/>
              </a:ext>
            </a:extLst>
          </p:cNvPr>
          <p:cNvSpPr>
            <a:spLocks noGrp="1"/>
          </p:cNvSpPr>
          <p:nvPr>
            <p:ph type="sldNum" sz="quarter" idx="12"/>
          </p:nvPr>
        </p:nvSpPr>
        <p:spPr>
          <a:xfrm>
            <a:off x="9371144" y="6330949"/>
            <a:ext cx="2743200" cy="365125"/>
          </a:xfrm>
        </p:spPr>
        <p:txBody>
          <a:bodyPr/>
          <a:lstStyle>
            <a:lvl1pPr>
              <a:defRPr sz="3600"/>
            </a:lvl1p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1554199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marL="0">
              <a:defRPr>
                <a:solidFill>
                  <a:schemeClr val="bg1"/>
                </a:solidFill>
              </a:defRPr>
            </a:lvl1pPr>
          </a:lstStyle>
          <a:p>
            <a:r>
              <a:rPr lang="en-US" dirty="0"/>
              <a:t>Standard Slide</a:t>
            </a:r>
          </a:p>
        </p:txBody>
      </p:sp>
      <p:sp>
        <p:nvSpPr>
          <p:cNvPr id="3" name="Content Placeholder 2"/>
          <p:cNvSpPr>
            <a:spLocks noGrp="1"/>
          </p:cNvSpPr>
          <p:nvPr>
            <p:ph idx="1"/>
          </p:nvPr>
        </p:nvSpPr>
        <p:spPr/>
        <p:txBody>
          <a:bodyPr>
            <a:normAutofit/>
          </a:bodyPr>
          <a:lstStyle>
            <a:lvl1pPr>
              <a:lnSpc>
                <a:spcPct val="100000"/>
              </a:lnSpc>
              <a:spcAft>
                <a:spcPts val="600"/>
              </a:spcAft>
              <a:defRPr sz="2800">
                <a:latin typeface="Calibri Light" panose="020F0302020204030204" pitchFamily="34" charset="0"/>
              </a:defRPr>
            </a:lvl1pPr>
            <a:lvl2pPr marL="857250" indent="-312738">
              <a:lnSpc>
                <a:spcPct val="100000"/>
              </a:lnSpc>
              <a:spcAft>
                <a:spcPts val="600"/>
              </a:spcAft>
              <a:buClr>
                <a:schemeClr val="tx1">
                  <a:lumMod val="65000"/>
                  <a:lumOff val="35000"/>
                </a:schemeClr>
              </a:buClr>
              <a:buFont typeface="Arial" panose="020B0604020202020204" pitchFamily="34" charset="0"/>
              <a:buChar char="•"/>
              <a:defRPr sz="2800">
                <a:latin typeface="+mj-lt"/>
              </a:defRPr>
            </a:lvl2pPr>
            <a:lvl3pPr marL="1316038" indent="-363538">
              <a:buClr>
                <a:schemeClr val="tx1">
                  <a:lumMod val="65000"/>
                  <a:lumOff val="35000"/>
                </a:schemeClr>
              </a:buClr>
              <a:buFont typeface="Arial" panose="020B0604020202020204" pitchFamily="34" charset="0"/>
              <a:buChar char="•"/>
              <a:defRPr sz="2400">
                <a:latin typeface="+mj-lt"/>
              </a:defRPr>
            </a:lvl3pPr>
            <a:lvl4pPr marL="1316038" indent="-363538">
              <a:buClr>
                <a:schemeClr val="tx1">
                  <a:lumMod val="65000"/>
                  <a:lumOff val="35000"/>
                </a:schemeClr>
              </a:buClr>
              <a:buFont typeface="Arial" panose="020B0604020202020204" pitchFamily="34" charset="0"/>
              <a:buChar char="•"/>
              <a:defRPr sz="2400">
                <a:solidFill>
                  <a:schemeClr val="bg1">
                    <a:lumMod val="50000"/>
                  </a:schemeClr>
                </a:solidFill>
                <a:latin typeface="+mj-lt"/>
              </a:defRPr>
            </a:lvl4pPr>
            <a:lvl5pPr marL="932688" indent="-182880">
              <a:buClr>
                <a:srgbClr val="C00000"/>
              </a:buClr>
              <a:buFont typeface="Courier New" panose="02070309020205020404" pitchFamily="49" charset="0"/>
              <a:buChar char="o"/>
              <a:defRPr sz="2400">
                <a:solidFill>
                  <a:schemeClr val="bg1">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10"/>
          </p:nvPr>
        </p:nvSpPr>
        <p:spPr/>
        <p:txBody>
          <a:bodyPr/>
          <a:lstStyle/>
          <a:p>
            <a:fld id="{8F12642B-7524-4FEC-BA5F-A78F9B685222}" type="datetime1">
              <a:rPr lang="en-US" smtClean="0"/>
              <a:t>1/20/2020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155680" y="6311964"/>
            <a:ext cx="1036320" cy="365125"/>
          </a:xfrm>
        </p:spPr>
        <p:txBody>
          <a:bodyPr/>
          <a:lstStyle>
            <a:lvl1pPr>
              <a:defRPr sz="3600"/>
            </a:lvl1p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4271219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556181" y="349250"/>
            <a:ext cx="10926207" cy="5891213"/>
          </a:xfrm>
        </p:spPr>
        <p:txBody>
          <a:bodyPr/>
          <a:lstStyle/>
          <a:p>
            <a:r>
              <a:rPr lang="en-US" dirty="0"/>
              <a:t>Click icon to add picture</a:t>
            </a:r>
          </a:p>
        </p:txBody>
      </p:sp>
      <p:sp>
        <p:nvSpPr>
          <p:cNvPr id="7" name="Slide Number Placeholder 5"/>
          <p:cNvSpPr>
            <a:spLocks noGrp="1"/>
          </p:cNvSpPr>
          <p:nvPr>
            <p:ph type="sldNum" sz="quarter" idx="4"/>
          </p:nvPr>
        </p:nvSpPr>
        <p:spPr>
          <a:xfrm>
            <a:off x="1263192" y="6356350"/>
            <a:ext cx="26395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848907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4_Title Only">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1097280" y="575380"/>
            <a:ext cx="10058400" cy="577555"/>
          </a:xfrm>
        </p:spPr>
        <p:txBody>
          <a:bodyPr/>
          <a:lstStyle>
            <a:lvl1pPr>
              <a:defRPr/>
            </a:lvl1pPr>
          </a:lstStyle>
          <a:p>
            <a:r>
              <a:rPr lang="en-US" dirty="0"/>
              <a:t>Full page item click to edit</a:t>
            </a:r>
          </a:p>
        </p:txBody>
      </p:sp>
      <p:sp>
        <p:nvSpPr>
          <p:cNvPr id="3" name="Date Placeholder 2"/>
          <p:cNvSpPr>
            <a:spLocks noGrp="1"/>
          </p:cNvSpPr>
          <p:nvPr>
            <p:ph type="dt" sz="half" idx="10"/>
          </p:nvPr>
        </p:nvSpPr>
        <p:spPr/>
        <p:txBody>
          <a:bodyPr/>
          <a:lstStyle/>
          <a:p>
            <a:fld id="{6D6D0CB9-97C2-43A5-9F8F-916FCED0AAFA}" type="datetime1">
              <a:rPr lang="en-US" smtClean="0"/>
              <a:t>1/20/2020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C712354-B87A-C643-A32E-40CC1505842A}" type="slidenum">
              <a:rPr lang="en-US" smtClean="0"/>
              <a:t>‹#›</a:t>
            </a:fld>
            <a:endParaRPr lang="en-US" dirty="0"/>
          </a:p>
        </p:txBody>
      </p:sp>
    </p:spTree>
    <p:extLst>
      <p:ext uri="{BB962C8B-B14F-4D97-AF65-F5344CB8AC3E}">
        <p14:creationId xmlns:p14="http://schemas.microsoft.com/office/powerpoint/2010/main" val="2423660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8_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6724697"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097398" y="1845735"/>
            <a:ext cx="3058282"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B2E708-F6AB-4CED-8371-6EA3C682AC97}" type="datetime1">
              <a:rPr lang="en-US" smtClean="0"/>
              <a:t>1/20/2020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C712354-B87A-C643-A32E-40CC1505842A}" type="slidenum">
              <a:rPr lang="en-US" smtClean="0"/>
              <a:t>‹#›</a:t>
            </a:fld>
            <a:endParaRPr lang="en-US" dirty="0"/>
          </a:p>
        </p:txBody>
      </p:sp>
    </p:spTree>
    <p:extLst>
      <p:ext uri="{BB962C8B-B14F-4D97-AF65-F5344CB8AC3E}">
        <p14:creationId xmlns:p14="http://schemas.microsoft.com/office/powerpoint/2010/main" val="2990117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715932"/>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20A66298-FBE0-4CF6-94BC-D84BE86715DB}" type="datetime1">
              <a:rPr lang="en-US" smtClean="0">
                <a:solidFill>
                  <a:prstClr val="black">
                    <a:tint val="75000"/>
                  </a:prstClr>
                </a:solidFill>
              </a:rPr>
              <a:t>1/20/2020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A8689E30-D3F2-4297-89BD-39A9F89560C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1595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ABA9DCB-EDA5-4C35-95D8-1112CEEF09C2}"/>
              </a:ext>
            </a:extLst>
          </p:cNvPr>
          <p:cNvSpPr>
            <a:spLocks noGrp="1"/>
          </p:cNvSpPr>
          <p:nvPr>
            <p:ph sz="half" idx="1"/>
          </p:nvPr>
        </p:nvSpPr>
        <p:spPr>
          <a:xfrm>
            <a:off x="838200" y="1972733"/>
            <a:ext cx="5181600" cy="4204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a:extLst>
              <a:ext uri="{FF2B5EF4-FFF2-40B4-BE49-F238E27FC236}">
                <a16:creationId xmlns="" xmlns:a16="http://schemas.microsoft.com/office/drawing/2014/main" id="{45E571CE-4287-47F7-8992-4E3A3388D4A0}"/>
              </a:ext>
            </a:extLst>
          </p:cNvPr>
          <p:cNvSpPr>
            <a:spLocks noGrp="1"/>
          </p:cNvSpPr>
          <p:nvPr>
            <p:ph sz="half" idx="2"/>
          </p:nvPr>
        </p:nvSpPr>
        <p:spPr>
          <a:xfrm>
            <a:off x="6172200" y="1972733"/>
            <a:ext cx="5181600" cy="420423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 xmlns:a16="http://schemas.microsoft.com/office/drawing/2014/main" id="{0383B60C-6DFF-4734-B7BD-510651217375}"/>
              </a:ext>
            </a:extLst>
          </p:cNvPr>
          <p:cNvSpPr>
            <a:spLocks noGrp="1"/>
          </p:cNvSpPr>
          <p:nvPr>
            <p:ph type="dt" sz="half" idx="10"/>
          </p:nvPr>
        </p:nvSpPr>
        <p:spPr/>
        <p:txBody>
          <a:bodyPr/>
          <a:lstStyle/>
          <a:p>
            <a:fld id="{A63E3A61-3B0A-496C-A6DC-D04FFF963CFA}" type="datetime1">
              <a:rPr lang="en-US" smtClean="0"/>
              <a:t>1/20/2020</a:t>
            </a:fld>
            <a:endParaRPr lang="en-US" dirty="0"/>
          </a:p>
        </p:txBody>
      </p:sp>
      <p:sp>
        <p:nvSpPr>
          <p:cNvPr id="6" name="Footer Placeholder 5">
            <a:extLst>
              <a:ext uri="{FF2B5EF4-FFF2-40B4-BE49-F238E27FC236}">
                <a16:creationId xmlns="" xmlns:a16="http://schemas.microsoft.com/office/drawing/2014/main" id="{73CFD9DE-1327-46FB-BCF6-0CA3151FEB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AF23AD12-CCA0-4AB9-83BF-A59CF8D0E68D}"/>
              </a:ext>
            </a:extLst>
          </p:cNvPr>
          <p:cNvSpPr>
            <a:spLocks noGrp="1"/>
          </p:cNvSpPr>
          <p:nvPr>
            <p:ph type="sldNum" sz="quarter" idx="12"/>
          </p:nvPr>
        </p:nvSpPr>
        <p:spPr>
          <a:xfrm>
            <a:off x="9363075" y="6330949"/>
            <a:ext cx="2743200" cy="365125"/>
          </a:xfrm>
        </p:spPr>
        <p:txBody>
          <a:bodyPr/>
          <a:lstStyle>
            <a:lvl1pPr>
              <a:defRPr sz="3600"/>
            </a:lvl1pPr>
          </a:lstStyle>
          <a:p>
            <a:fld id="{CC712354-B87A-C643-A32E-40CC1505842A}"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51949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 xmlns:a16="http://schemas.microsoft.com/office/drawing/2014/main" id="{7196FB3D-68AC-4C99-AEF2-E03D315227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ABE10AE-57A0-4F5B-98FE-C3F756B93F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Text Placeholder 4">
            <a:extLst>
              <a:ext uri="{FF2B5EF4-FFF2-40B4-BE49-F238E27FC236}">
                <a16:creationId xmlns="" xmlns:a16="http://schemas.microsoft.com/office/drawing/2014/main" id="{E466E8A2-B3A5-42C5-A7A8-EF47B7339C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BF036A73-8C3C-4A03-B3D2-0936EC2DA6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 xmlns:a16="http://schemas.microsoft.com/office/drawing/2014/main" id="{B4B24AFC-F0E3-4A32-87BE-C4FEF822ECC9}"/>
              </a:ext>
            </a:extLst>
          </p:cNvPr>
          <p:cNvSpPr>
            <a:spLocks noGrp="1"/>
          </p:cNvSpPr>
          <p:nvPr>
            <p:ph type="dt" sz="half" idx="10"/>
          </p:nvPr>
        </p:nvSpPr>
        <p:spPr/>
        <p:txBody>
          <a:bodyPr/>
          <a:lstStyle/>
          <a:p>
            <a:fld id="{54DB949E-637E-4C70-9382-A044F5422B58}" type="datetime1">
              <a:rPr lang="en-US" smtClean="0"/>
              <a:t>1/20/2020</a:t>
            </a:fld>
            <a:endParaRPr lang="en-US" dirty="0"/>
          </a:p>
        </p:txBody>
      </p:sp>
      <p:sp>
        <p:nvSpPr>
          <p:cNvPr id="8" name="Footer Placeholder 7">
            <a:extLst>
              <a:ext uri="{FF2B5EF4-FFF2-40B4-BE49-F238E27FC236}">
                <a16:creationId xmlns="" xmlns:a16="http://schemas.microsoft.com/office/drawing/2014/main" id="{A384FC19-B889-4B1A-8B29-F58001C0CF0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8835C3C6-B7DE-4D3E-BAAA-739A41448643}"/>
              </a:ext>
            </a:extLst>
          </p:cNvPr>
          <p:cNvSpPr>
            <a:spLocks noGrp="1"/>
          </p:cNvSpPr>
          <p:nvPr>
            <p:ph type="sldNum" sz="quarter" idx="12"/>
          </p:nvPr>
        </p:nvSpPr>
        <p:spPr/>
        <p:txBody>
          <a:bodyPr/>
          <a:lstStyle/>
          <a:p>
            <a:fld id="{CC712354-B87A-C643-A32E-40CC1505842A}" type="slidenum">
              <a:rPr lang="en-US" smtClean="0"/>
              <a:pPr/>
              <a:t>‹#›</a:t>
            </a:fld>
            <a:endParaRPr lang="en-US" dirty="0"/>
          </a:p>
        </p:txBody>
      </p:sp>
      <p:sp>
        <p:nvSpPr>
          <p:cNvPr id="12" name="Title 1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3601419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 xmlns:a16="http://schemas.microsoft.com/office/drawing/2014/main" id="{5BB73A97-EA6B-465A-9513-305ECF36CF62}"/>
              </a:ext>
            </a:extLst>
          </p:cNvPr>
          <p:cNvSpPr>
            <a:spLocks noGrp="1"/>
          </p:cNvSpPr>
          <p:nvPr>
            <p:ph type="sldNum" sz="quarter" idx="12"/>
          </p:nvPr>
        </p:nvSpPr>
        <p:spPr>
          <a:xfrm>
            <a:off x="9284370" y="6492875"/>
            <a:ext cx="2743200" cy="365125"/>
          </a:xfrm>
        </p:spPr>
        <p:txBody>
          <a:bodyPr/>
          <a:lstStyle>
            <a:lvl1pPr>
              <a:defRPr sz="1600" b="0">
                <a:solidFill>
                  <a:schemeClr val="bg1"/>
                </a:solidFill>
              </a:defRPr>
            </a:lvl1pPr>
          </a:lstStyle>
          <a:p>
            <a:fld id="{CC712354-B87A-C643-A32E-40CC1505842A}" type="slidenum">
              <a:rPr lang="en-US" smtClean="0"/>
              <a:t>‹#›</a:t>
            </a:fld>
            <a:endParaRPr lang="en-US" dirty="0"/>
          </a:p>
        </p:txBody>
      </p:sp>
      <p:sp>
        <p:nvSpPr>
          <p:cNvPr id="3" name="Title 2"/>
          <p:cNvSpPr>
            <a:spLocks noGrp="1"/>
          </p:cNvSpPr>
          <p:nvPr>
            <p:ph type="title"/>
          </p:nvPr>
        </p:nvSpPr>
        <p:spPr/>
        <p:txBody>
          <a:bodyPr/>
          <a:lstStyle/>
          <a:p>
            <a:r>
              <a:rPr lang="en-US"/>
              <a:t>Click to edit Master title style</a:t>
            </a:r>
            <a:endParaRPr lang="en-CA"/>
          </a:p>
        </p:txBody>
      </p:sp>
      <p:sp>
        <p:nvSpPr>
          <p:cNvPr id="4" name="Rectangle 3"/>
          <p:cNvSpPr/>
          <p:nvPr userDrawn="1"/>
        </p:nvSpPr>
        <p:spPr>
          <a:xfrm>
            <a:off x="0" y="0"/>
            <a:ext cx="12192000" cy="68580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8727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F305536-7CB3-4745-900A-B61615E2673C}"/>
              </a:ext>
            </a:extLst>
          </p:cNvPr>
          <p:cNvSpPr>
            <a:spLocks noGrp="1"/>
          </p:cNvSpPr>
          <p:nvPr>
            <p:ph type="dt" sz="half" idx="10"/>
          </p:nvPr>
        </p:nvSpPr>
        <p:spPr/>
        <p:txBody>
          <a:bodyPr/>
          <a:lstStyle/>
          <a:p>
            <a:fld id="{D87686B7-FF71-4F3B-ADB1-ADF6989641A1}" type="datetime1">
              <a:rPr lang="en-US" smtClean="0"/>
              <a:t>1/20/2020</a:t>
            </a:fld>
            <a:endParaRPr lang="en-US" dirty="0"/>
          </a:p>
        </p:txBody>
      </p:sp>
      <p:sp>
        <p:nvSpPr>
          <p:cNvPr id="3" name="Footer Placeholder 2">
            <a:extLst>
              <a:ext uri="{FF2B5EF4-FFF2-40B4-BE49-F238E27FC236}">
                <a16:creationId xmlns="" xmlns:a16="http://schemas.microsoft.com/office/drawing/2014/main" id="{8AE31FA0-4C65-45D7-AA64-0F40773575E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9C800F3-7840-411D-A228-59C2230ABDCF}"/>
              </a:ext>
            </a:extLst>
          </p:cNvPr>
          <p:cNvSpPr>
            <a:spLocks noGrp="1"/>
          </p:cNvSpPr>
          <p:nvPr>
            <p:ph type="sldNum" sz="quarter" idx="12"/>
          </p:nvPr>
        </p:nvSpPr>
        <p:spPr/>
        <p:txBody>
          <a:bodyPr/>
          <a:lstStyle/>
          <a:p>
            <a:fld id="{CC712354-B87A-C643-A32E-40CC1505842A}" type="slidenum">
              <a:rPr lang="en-US" smtClean="0"/>
              <a:pPr/>
              <a:t>‹#›</a:t>
            </a:fld>
            <a:endParaRPr lang="en-US" dirty="0"/>
          </a:p>
        </p:txBody>
      </p:sp>
    </p:spTree>
    <p:extLst>
      <p:ext uri="{BB962C8B-B14F-4D97-AF65-F5344CB8AC3E}">
        <p14:creationId xmlns:p14="http://schemas.microsoft.com/office/powerpoint/2010/main" val="2192352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6435153C-072C-47E9-B4AE-3EF144D0BBA8}"/>
              </a:ext>
            </a:extLst>
          </p:cNvPr>
          <p:cNvSpPr>
            <a:spLocks noGrp="1"/>
          </p:cNvSpPr>
          <p:nvPr>
            <p:ph type="pic" idx="1"/>
          </p:nvPr>
        </p:nvSpPr>
        <p:spPr>
          <a:xfrm>
            <a:off x="5260306" y="2057400"/>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a:extLst>
              <a:ext uri="{FF2B5EF4-FFF2-40B4-BE49-F238E27FC236}">
                <a16:creationId xmlns="" xmlns:a16="http://schemas.microsoft.com/office/drawing/2014/main" id="{B5558133-FE5A-4BC3-884D-7D0B8E9BD4FE}"/>
              </a:ext>
            </a:extLst>
          </p:cNvPr>
          <p:cNvSpPr>
            <a:spLocks noGrp="1"/>
          </p:cNvSpPr>
          <p:nvPr>
            <p:ph type="body" sz="half" idx="2"/>
          </p:nvPr>
        </p:nvSpPr>
        <p:spPr>
          <a:xfrm>
            <a:off x="839788" y="2057400"/>
            <a:ext cx="3932237"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28DD351-D43C-4B02-9208-396B9C80012A}"/>
              </a:ext>
            </a:extLst>
          </p:cNvPr>
          <p:cNvSpPr>
            <a:spLocks noGrp="1"/>
          </p:cNvSpPr>
          <p:nvPr>
            <p:ph type="dt" sz="half" idx="10"/>
          </p:nvPr>
        </p:nvSpPr>
        <p:spPr/>
        <p:txBody>
          <a:bodyPr/>
          <a:lstStyle/>
          <a:p>
            <a:fld id="{C10D69D1-584B-4D20-905D-B0FFDD9608AA}" type="datetime1">
              <a:rPr lang="en-US" smtClean="0"/>
              <a:t>1/20/2020</a:t>
            </a:fld>
            <a:endParaRPr lang="en-US" dirty="0"/>
          </a:p>
        </p:txBody>
      </p:sp>
      <p:sp>
        <p:nvSpPr>
          <p:cNvPr id="6" name="Footer Placeholder 5">
            <a:extLst>
              <a:ext uri="{FF2B5EF4-FFF2-40B4-BE49-F238E27FC236}">
                <a16:creationId xmlns="" xmlns:a16="http://schemas.microsoft.com/office/drawing/2014/main" id="{BB1B8B07-51D3-4F16-99F7-FD26E2C595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0D1313EB-7761-4DB0-8D71-12C181B1A148}"/>
              </a:ext>
            </a:extLst>
          </p:cNvPr>
          <p:cNvSpPr>
            <a:spLocks noGrp="1"/>
          </p:cNvSpPr>
          <p:nvPr>
            <p:ph type="sldNum" sz="quarter" idx="12"/>
          </p:nvPr>
        </p:nvSpPr>
        <p:spPr/>
        <p:txBody>
          <a:bodyPr/>
          <a:lstStyle/>
          <a:p>
            <a:fld id="{CC712354-B87A-C643-A32E-40CC1505842A}"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52575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 xmlns:a16="http://schemas.microsoft.com/office/drawing/2014/main" id="{6435153C-072C-47E9-B4AE-3EF144D0BBA8}"/>
              </a:ext>
            </a:extLst>
          </p:cNvPr>
          <p:cNvSpPr>
            <a:spLocks noGrp="1"/>
          </p:cNvSpPr>
          <p:nvPr>
            <p:ph type="pic" idx="1"/>
          </p:nvPr>
        </p:nvSpPr>
        <p:spPr>
          <a:xfrm>
            <a:off x="7874000" y="2057400"/>
            <a:ext cx="3558506"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CA" dirty="0"/>
          </a:p>
        </p:txBody>
      </p:sp>
      <p:sp>
        <p:nvSpPr>
          <p:cNvPr id="4" name="Text Placeholder 3">
            <a:extLst>
              <a:ext uri="{FF2B5EF4-FFF2-40B4-BE49-F238E27FC236}">
                <a16:creationId xmlns="" xmlns:a16="http://schemas.microsoft.com/office/drawing/2014/main" id="{B5558133-FE5A-4BC3-884D-7D0B8E9BD4FE}"/>
              </a:ext>
            </a:extLst>
          </p:cNvPr>
          <p:cNvSpPr>
            <a:spLocks noGrp="1"/>
          </p:cNvSpPr>
          <p:nvPr>
            <p:ph type="body" sz="half" idx="2"/>
          </p:nvPr>
        </p:nvSpPr>
        <p:spPr>
          <a:xfrm>
            <a:off x="839788" y="2057400"/>
            <a:ext cx="6691312"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28DD351-D43C-4B02-9208-396B9C80012A}"/>
              </a:ext>
            </a:extLst>
          </p:cNvPr>
          <p:cNvSpPr>
            <a:spLocks noGrp="1"/>
          </p:cNvSpPr>
          <p:nvPr>
            <p:ph type="dt" sz="half" idx="10"/>
          </p:nvPr>
        </p:nvSpPr>
        <p:spPr/>
        <p:txBody>
          <a:bodyPr/>
          <a:lstStyle/>
          <a:p>
            <a:fld id="{008E90C8-D4A4-4B57-9DAB-BCCF0FB9949D}" type="datetime1">
              <a:rPr lang="en-US" smtClean="0"/>
              <a:t>1/20/2020</a:t>
            </a:fld>
            <a:endParaRPr lang="en-US" dirty="0"/>
          </a:p>
        </p:txBody>
      </p:sp>
      <p:sp>
        <p:nvSpPr>
          <p:cNvPr id="6" name="Footer Placeholder 5">
            <a:extLst>
              <a:ext uri="{FF2B5EF4-FFF2-40B4-BE49-F238E27FC236}">
                <a16:creationId xmlns="" xmlns:a16="http://schemas.microsoft.com/office/drawing/2014/main" id="{BB1B8B07-51D3-4F16-99F7-FD26E2C595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0D1313EB-7761-4DB0-8D71-12C181B1A148}"/>
              </a:ext>
            </a:extLst>
          </p:cNvPr>
          <p:cNvSpPr>
            <a:spLocks noGrp="1"/>
          </p:cNvSpPr>
          <p:nvPr>
            <p:ph type="sldNum" sz="quarter" idx="12"/>
          </p:nvPr>
        </p:nvSpPr>
        <p:spPr/>
        <p:txBody>
          <a:bodyPr/>
          <a:lstStyle/>
          <a:p>
            <a:fld id="{CC712354-B87A-C643-A32E-40CC1505842A}"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993420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_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B5558133-FE5A-4BC3-884D-7D0B8E9BD4FE}"/>
              </a:ext>
            </a:extLst>
          </p:cNvPr>
          <p:cNvSpPr>
            <a:spLocks noGrp="1"/>
          </p:cNvSpPr>
          <p:nvPr>
            <p:ph type="body" sz="half" idx="2"/>
          </p:nvPr>
        </p:nvSpPr>
        <p:spPr>
          <a:xfrm>
            <a:off x="839788" y="2057400"/>
            <a:ext cx="6691312"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28DD351-D43C-4B02-9208-396B9C80012A}"/>
              </a:ext>
            </a:extLst>
          </p:cNvPr>
          <p:cNvSpPr>
            <a:spLocks noGrp="1"/>
          </p:cNvSpPr>
          <p:nvPr>
            <p:ph type="dt" sz="half" idx="10"/>
          </p:nvPr>
        </p:nvSpPr>
        <p:spPr/>
        <p:txBody>
          <a:bodyPr/>
          <a:lstStyle/>
          <a:p>
            <a:fld id="{61FA12F1-50FB-41BF-8EBA-3991A4B828A8}" type="datetime1">
              <a:rPr lang="en-US" smtClean="0"/>
              <a:t>1/20/2020</a:t>
            </a:fld>
            <a:endParaRPr lang="en-US" dirty="0"/>
          </a:p>
        </p:txBody>
      </p:sp>
      <p:sp>
        <p:nvSpPr>
          <p:cNvPr id="6" name="Footer Placeholder 5">
            <a:extLst>
              <a:ext uri="{FF2B5EF4-FFF2-40B4-BE49-F238E27FC236}">
                <a16:creationId xmlns="" xmlns:a16="http://schemas.microsoft.com/office/drawing/2014/main" id="{BB1B8B07-51D3-4F16-99F7-FD26E2C595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0D1313EB-7761-4DB0-8D71-12C181B1A148}"/>
              </a:ext>
            </a:extLst>
          </p:cNvPr>
          <p:cNvSpPr>
            <a:spLocks noGrp="1"/>
          </p:cNvSpPr>
          <p:nvPr>
            <p:ph type="sldNum" sz="quarter" idx="12"/>
          </p:nvPr>
        </p:nvSpPr>
        <p:spPr/>
        <p:txBody>
          <a:bodyPr/>
          <a:lstStyle/>
          <a:p>
            <a:fld id="{CC712354-B87A-C643-A32E-40CC1505842A}"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653993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_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 xmlns:a16="http://schemas.microsoft.com/office/drawing/2014/main" id="{B5558133-FE5A-4BC3-884D-7D0B8E9BD4FE}"/>
              </a:ext>
            </a:extLst>
          </p:cNvPr>
          <p:cNvSpPr>
            <a:spLocks noGrp="1"/>
          </p:cNvSpPr>
          <p:nvPr>
            <p:ph type="body" sz="half" idx="2"/>
          </p:nvPr>
        </p:nvSpPr>
        <p:spPr>
          <a:xfrm>
            <a:off x="4662488" y="2057400"/>
            <a:ext cx="6691312"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28DD351-D43C-4B02-9208-396B9C80012A}"/>
              </a:ext>
            </a:extLst>
          </p:cNvPr>
          <p:cNvSpPr>
            <a:spLocks noGrp="1"/>
          </p:cNvSpPr>
          <p:nvPr>
            <p:ph type="dt" sz="half" idx="10"/>
          </p:nvPr>
        </p:nvSpPr>
        <p:spPr/>
        <p:txBody>
          <a:bodyPr/>
          <a:lstStyle/>
          <a:p>
            <a:fld id="{20FF18DB-19D4-44B0-A24A-955F8BBAC6CE}" type="datetime1">
              <a:rPr lang="en-US" smtClean="0"/>
              <a:t>1/20/2020</a:t>
            </a:fld>
            <a:endParaRPr lang="en-US" dirty="0"/>
          </a:p>
        </p:txBody>
      </p:sp>
      <p:sp>
        <p:nvSpPr>
          <p:cNvPr id="6" name="Footer Placeholder 5">
            <a:extLst>
              <a:ext uri="{FF2B5EF4-FFF2-40B4-BE49-F238E27FC236}">
                <a16:creationId xmlns="" xmlns:a16="http://schemas.microsoft.com/office/drawing/2014/main" id="{BB1B8B07-51D3-4F16-99F7-FD26E2C5953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0D1313EB-7761-4DB0-8D71-12C181B1A148}"/>
              </a:ext>
            </a:extLst>
          </p:cNvPr>
          <p:cNvSpPr>
            <a:spLocks noGrp="1"/>
          </p:cNvSpPr>
          <p:nvPr>
            <p:ph type="sldNum" sz="quarter" idx="12"/>
          </p:nvPr>
        </p:nvSpPr>
        <p:spPr/>
        <p:txBody>
          <a:bodyPr/>
          <a:lstStyle/>
          <a:p>
            <a:fld id="{CC712354-B87A-C643-A32E-40CC1505842A}"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351778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3104" y="-16481"/>
            <a:ext cx="12188895" cy="1924830"/>
          </a:xfrm>
          <a:prstGeom prst="rect">
            <a:avLst/>
          </a:prstGeom>
        </p:spPr>
      </p:pic>
      <p:sp>
        <p:nvSpPr>
          <p:cNvPr id="11" name="Wave 10"/>
          <p:cNvSpPr/>
          <p:nvPr/>
        </p:nvSpPr>
        <p:spPr>
          <a:xfrm>
            <a:off x="-15240" y="6670516"/>
            <a:ext cx="12207240" cy="335756"/>
          </a:xfrm>
          <a:prstGeom prst="wave">
            <a:avLst/>
          </a:prstGeom>
          <a:solidFill>
            <a:srgbClr val="E3A82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CA" dirty="0"/>
          </a:p>
        </p:txBody>
      </p:sp>
      <p:sp>
        <p:nvSpPr>
          <p:cNvPr id="3" name="Text Placeholder 2">
            <a:extLst>
              <a:ext uri="{FF2B5EF4-FFF2-40B4-BE49-F238E27FC236}">
                <a16:creationId xmlns="" xmlns:a16="http://schemas.microsoft.com/office/drawing/2014/main" id="{1C901915-5077-415D-ACF5-8C9FC0EA7EB7}"/>
              </a:ext>
            </a:extLst>
          </p:cNvPr>
          <p:cNvSpPr>
            <a:spLocks noGrp="1"/>
          </p:cNvSpPr>
          <p:nvPr>
            <p:ph type="body" idx="1"/>
          </p:nvPr>
        </p:nvSpPr>
        <p:spPr>
          <a:xfrm>
            <a:off x="838200" y="2142699"/>
            <a:ext cx="10515600" cy="403426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 xmlns:a16="http://schemas.microsoft.com/office/drawing/2014/main" id="{40C80BF8-762B-44BD-8563-B9677003FB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8A739-387A-419E-8B91-916E5A4C430B}" type="datetime1">
              <a:rPr lang="en-US" smtClean="0"/>
              <a:t>1/20/2020</a:t>
            </a:fld>
            <a:endParaRPr lang="en-US" dirty="0"/>
          </a:p>
        </p:txBody>
      </p:sp>
      <p:sp>
        <p:nvSpPr>
          <p:cNvPr id="5" name="Footer Placeholder 4">
            <a:extLst>
              <a:ext uri="{FF2B5EF4-FFF2-40B4-BE49-F238E27FC236}">
                <a16:creationId xmlns="" xmlns:a16="http://schemas.microsoft.com/office/drawing/2014/main" id="{34D55A7F-3926-47DC-BE9E-70D963A09E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48BC1E77-1A11-42DA-8AEB-7BB7FCBC9275}"/>
              </a:ext>
            </a:extLst>
          </p:cNvPr>
          <p:cNvSpPr>
            <a:spLocks noGrp="1"/>
          </p:cNvSpPr>
          <p:nvPr>
            <p:ph type="sldNum" sz="quarter" idx="4"/>
          </p:nvPr>
        </p:nvSpPr>
        <p:spPr>
          <a:xfrm>
            <a:off x="8610600" y="6330949"/>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CC712354-B87A-C643-A32E-40CC1505842A}" type="slidenum">
              <a:rPr lang="en-US" smtClean="0"/>
              <a:pPr/>
              <a:t>‹#›</a:t>
            </a:fld>
            <a:endParaRPr lang="en-US" dirty="0"/>
          </a:p>
        </p:txBody>
      </p:sp>
      <p:sp>
        <p:nvSpPr>
          <p:cNvPr id="10" name="Wave 9"/>
          <p:cNvSpPr/>
          <p:nvPr/>
        </p:nvSpPr>
        <p:spPr>
          <a:xfrm>
            <a:off x="-15240" y="6712849"/>
            <a:ext cx="12207240" cy="335756"/>
          </a:xfrm>
          <a:prstGeom prst="wave">
            <a:avLst/>
          </a:prstGeom>
          <a:solidFill>
            <a:schemeClr val="accent2">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CA" dirty="0"/>
          </a:p>
        </p:txBody>
      </p:sp>
      <p:sp>
        <p:nvSpPr>
          <p:cNvPr id="14" name="Wave 13"/>
          <p:cNvSpPr/>
          <p:nvPr/>
        </p:nvSpPr>
        <p:spPr>
          <a:xfrm>
            <a:off x="0" y="1648901"/>
            <a:ext cx="12207240" cy="513522"/>
          </a:xfrm>
          <a:prstGeom prst="wave">
            <a:avLst>
              <a:gd name="adj1" fmla="val 20000"/>
              <a:gd name="adj2" fmla="val 0"/>
            </a:avLst>
          </a:prstGeom>
          <a:solidFill>
            <a:srgbClr val="E3A82B"/>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CA" sz="1600" dirty="0"/>
          </a:p>
        </p:txBody>
      </p:sp>
      <p:sp>
        <p:nvSpPr>
          <p:cNvPr id="9" name="Wave 8"/>
          <p:cNvSpPr/>
          <p:nvPr/>
        </p:nvSpPr>
        <p:spPr>
          <a:xfrm>
            <a:off x="-7620" y="1690688"/>
            <a:ext cx="12207240" cy="513522"/>
          </a:xfrm>
          <a:prstGeom prst="wave">
            <a:avLst>
              <a:gd name="adj1" fmla="val 20000"/>
              <a:gd name="adj2" fmla="val 0"/>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CA" sz="1600" dirty="0"/>
          </a:p>
        </p:txBody>
      </p:sp>
      <p:sp>
        <p:nvSpPr>
          <p:cNvPr id="8" name="Title Placeholder 7"/>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dirty="0"/>
          </a:p>
        </p:txBody>
      </p:sp>
      <p:pic>
        <p:nvPicPr>
          <p:cNvPr id="13" name="Picture 12"/>
          <p:cNvPicPr>
            <a:picLocks noChangeAspect="1"/>
          </p:cNvPicPr>
          <p:nvPr/>
        </p:nvPicPr>
        <p:blipFill>
          <a:blip r:embed="rId20"/>
          <a:stretch>
            <a:fillRect/>
          </a:stretch>
        </p:blipFill>
        <p:spPr>
          <a:xfrm rot="16200000">
            <a:off x="3020995" y="-3058595"/>
            <a:ext cx="149069" cy="618484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36239712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50" r:id="rId14"/>
    <p:sldLayoutId id="2147483755" r:id="rId15"/>
    <p:sldLayoutId id="2147483757" r:id="rId16"/>
    <p:sldLayoutId id="2147483781" r:id="rId17"/>
  </p:sldLayoutIdLst>
  <p:hf hdr="0" ftr="0" dt="0"/>
  <p:txStyles>
    <p:titleStyle>
      <a:lvl1pPr algn="l" defTabSz="914400" rtl="0" eaLnBrk="1" latinLnBrk="0" hangingPunct="1">
        <a:lnSpc>
          <a:spcPct val="90000"/>
        </a:lnSpc>
        <a:spcBef>
          <a:spcPct val="0"/>
        </a:spcBef>
        <a:buNone/>
        <a:defRPr sz="36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E3A82B"/>
        </a:buClr>
        <a:buFont typeface="Arial" panose="020B0604020202020204" pitchFamily="34" charset="0"/>
        <a:buChar char="•"/>
        <a:defRPr sz="28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Clr>
          <a:srgbClr val="E3A82B"/>
        </a:buClr>
        <a:buFont typeface="Arial" panose="020B0604020202020204" pitchFamily="34" charset="0"/>
        <a:buChar char="•"/>
        <a:defRPr sz="24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Clr>
          <a:srgbClr val="E3A82B"/>
        </a:buClr>
        <a:buFont typeface="Arial" panose="020B0604020202020204" pitchFamily="34" charset="0"/>
        <a:buChar char="•"/>
        <a:defRPr sz="20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Clr>
          <a:srgbClr val="E3A82B"/>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Clr>
          <a:srgbClr val="E3A82B"/>
        </a:buClr>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170" y="3241782"/>
            <a:ext cx="7943660" cy="1450785"/>
          </a:xfrm>
        </p:spPr>
        <p:txBody>
          <a:bodyPr>
            <a:noAutofit/>
          </a:bodyPr>
          <a:lstStyle/>
          <a:p>
            <a:pPr algn="l"/>
            <a:r>
              <a:rPr lang="en-US" sz="3600" b="0" dirty="0">
                <a:solidFill>
                  <a:schemeClr val="bg2">
                    <a:lumMod val="50000"/>
                  </a:schemeClr>
                </a:solidFill>
              </a:rPr>
              <a:t>First Nation Education Updates: </a:t>
            </a:r>
            <a:r>
              <a:rPr lang="en-US" sz="4400" dirty="0"/>
              <a:t>Education </a:t>
            </a:r>
            <a:r>
              <a:rPr lang="en-US" sz="4400" dirty="0" smtClean="0"/>
              <a:t>Jurisdiction, BCTEA, </a:t>
            </a:r>
            <a:r>
              <a:rPr lang="en-US" sz="4400" dirty="0"/>
              <a:t>and Post-Secondary Education</a:t>
            </a:r>
            <a:r>
              <a:rPr lang="en-CA" sz="4400" dirty="0"/>
              <a:t/>
            </a:r>
            <a:br>
              <a:rPr lang="en-CA" sz="4400" dirty="0"/>
            </a:br>
            <a:r>
              <a:rPr lang="en-CA" sz="1200" dirty="0" smtClean="0"/>
              <a:t/>
            </a:r>
            <a:br>
              <a:rPr lang="en-CA" sz="1200" dirty="0" smtClean="0"/>
            </a:br>
            <a:r>
              <a:rPr lang="en-CA" sz="2400" b="0" dirty="0" smtClean="0">
                <a:solidFill>
                  <a:schemeClr val="bg2">
                    <a:lumMod val="50000"/>
                  </a:schemeClr>
                </a:solidFill>
              </a:rPr>
              <a:t>Presented by </a:t>
            </a:r>
            <a:r>
              <a:rPr lang="en-US" sz="2400" b="0" dirty="0" smtClean="0">
                <a:solidFill>
                  <a:schemeClr val="bg2">
                    <a:lumMod val="50000"/>
                  </a:schemeClr>
                </a:solidFill>
              </a:rPr>
              <a:t>Tyrone McNeil, President, FNESC</a:t>
            </a:r>
            <a:br>
              <a:rPr lang="en-US" sz="2400" b="0" dirty="0" smtClean="0">
                <a:solidFill>
                  <a:schemeClr val="bg2">
                    <a:lumMod val="50000"/>
                  </a:schemeClr>
                </a:solidFill>
              </a:rPr>
            </a:br>
            <a:r>
              <a:rPr lang="en-US" sz="2400" b="0" dirty="0" smtClean="0">
                <a:solidFill>
                  <a:schemeClr val="bg2">
                    <a:lumMod val="50000"/>
                  </a:schemeClr>
                </a:solidFill>
              </a:rPr>
              <a:t>Our Gathering, Westin Bayshore, Vancouver</a:t>
            </a:r>
            <a:br>
              <a:rPr lang="en-US" sz="2400" b="0" dirty="0" smtClean="0">
                <a:solidFill>
                  <a:schemeClr val="bg2">
                    <a:lumMod val="50000"/>
                  </a:schemeClr>
                </a:solidFill>
              </a:rPr>
            </a:br>
            <a:r>
              <a:rPr lang="en-US" sz="2400" b="0" dirty="0" smtClean="0">
                <a:solidFill>
                  <a:schemeClr val="bg2">
                    <a:lumMod val="50000"/>
                  </a:schemeClr>
                </a:solidFill>
              </a:rPr>
              <a:t>January 22, 2020</a:t>
            </a:r>
            <a:endParaRPr lang="en-CA" sz="2400" b="0" dirty="0">
              <a:solidFill>
                <a:schemeClr val="bg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08434" y="4835004"/>
            <a:ext cx="1862710" cy="1856105"/>
          </a:xfrm>
          <a:prstGeom prst="rect">
            <a:avLst/>
          </a:prstGeom>
        </p:spPr>
      </p:pic>
      <p:sp>
        <p:nvSpPr>
          <p:cNvPr id="5" name="Subtitle 2"/>
          <p:cNvSpPr txBox="1">
            <a:spLocks/>
          </p:cNvSpPr>
          <p:nvPr/>
        </p:nvSpPr>
        <p:spPr>
          <a:xfrm>
            <a:off x="193234" y="5940887"/>
            <a:ext cx="7315200" cy="19150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Tx/>
              <a:buNone/>
              <a:defRPr sz="2000" kern="1200" cap="all" baseline="0">
                <a:solidFill>
                  <a:schemeClr val="tx2"/>
                </a:solidFill>
                <a:latin typeface="Arial Narrow" panose="020B0606020202030204" pitchFamily="34" charset="0"/>
                <a:ea typeface="+mn-ea"/>
                <a:cs typeface="Microsoft Sans Serif"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bg2">
                    <a:lumMod val="25000"/>
                  </a:schemeClr>
                </a:solidFill>
                <a:latin typeface="Microsoft Sans Serif" panose="020B0604020202020204" pitchFamily="34" charset="0"/>
                <a:ea typeface="+mn-ea"/>
                <a:cs typeface="Microsoft Sans Serif" panose="020B0604020202020204" pitchFamily="34" charset="0"/>
              </a:defRPr>
            </a:lvl2pPr>
            <a:lvl3pPr marL="914400" indent="0" algn="ctr" defTabSz="914400" rtl="0" eaLnBrk="1" latinLnBrk="0" hangingPunct="1">
              <a:lnSpc>
                <a:spcPct val="90000"/>
              </a:lnSpc>
              <a:spcBef>
                <a:spcPts val="500"/>
              </a:spcBef>
              <a:buFont typeface="Courier New" panose="02070309020205020404" pitchFamily="49" charset="0"/>
              <a:buNone/>
              <a:defRPr sz="1800" kern="1200">
                <a:solidFill>
                  <a:schemeClr val="bg2">
                    <a:lumMod val="25000"/>
                  </a:schemeClr>
                </a:solidFill>
                <a:latin typeface="Microsoft Sans Serif" panose="020B0604020202020204" pitchFamily="34" charset="0"/>
                <a:ea typeface="+mn-ea"/>
                <a:cs typeface="Microsoft Sans Serif" panose="020B0604020202020204" pitchFamily="34" charset="0"/>
              </a:defRPr>
            </a:lvl3pPr>
            <a:lvl4pPr marL="1371600" indent="0" algn="ctr" defTabSz="914400" rtl="0" eaLnBrk="1" latinLnBrk="0" hangingPunct="1">
              <a:lnSpc>
                <a:spcPct val="90000"/>
              </a:lnSpc>
              <a:spcBef>
                <a:spcPts val="500"/>
              </a:spcBef>
              <a:buFont typeface="Courier New" panose="02070309020205020404" pitchFamily="49" charset="0"/>
              <a:buNone/>
              <a:defRPr sz="1600" kern="1200">
                <a:solidFill>
                  <a:schemeClr val="tx1"/>
                </a:solidFill>
                <a:latin typeface="Microsoft Sans Serif" panose="020B0604020202020204" pitchFamily="34" charset="0"/>
                <a:ea typeface="+mn-ea"/>
                <a:cs typeface="Microsoft Sans Serif" panose="020B0604020202020204" pitchFamily="34" charset="0"/>
              </a:defRPr>
            </a:lvl4pPr>
            <a:lvl5pPr marL="1828800" indent="0" algn="ctr" defTabSz="914400" rtl="0" eaLnBrk="1" latinLnBrk="0" hangingPunct="1">
              <a:lnSpc>
                <a:spcPct val="90000"/>
              </a:lnSpc>
              <a:spcBef>
                <a:spcPts val="500"/>
              </a:spcBef>
              <a:buFont typeface="Courier New" panose="02070309020205020404" pitchFamily="49" charset="0"/>
              <a:buNone/>
              <a:defRPr sz="1600" kern="1200">
                <a:solidFill>
                  <a:schemeClr val="tx1"/>
                </a:solidFill>
                <a:latin typeface="Microsoft Sans Serif" panose="020B0604020202020204" pitchFamily="34" charset="0"/>
                <a:ea typeface="+mn-ea"/>
                <a:cs typeface="Microsoft Sans Serif"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1800" dirty="0">
                <a:solidFill>
                  <a:schemeClr val="tx1">
                    <a:lumMod val="50000"/>
                    <a:lumOff val="50000"/>
                  </a:schemeClr>
                </a:solidFill>
              </a:rPr>
              <a:t>FIRST NATIONS EDUCATION </a:t>
            </a:r>
            <a:br>
              <a:rPr lang="en-US" sz="1800" dirty="0">
                <a:solidFill>
                  <a:schemeClr val="tx1">
                    <a:lumMod val="50000"/>
                    <a:lumOff val="50000"/>
                  </a:schemeClr>
                </a:solidFill>
              </a:rPr>
            </a:br>
            <a:r>
              <a:rPr lang="en-US" sz="1800" dirty="0">
                <a:solidFill>
                  <a:schemeClr val="tx1">
                    <a:lumMod val="50000"/>
                    <a:lumOff val="50000"/>
                  </a:schemeClr>
                </a:solidFill>
              </a:rPr>
              <a:t>STEERING COMMITTEE</a:t>
            </a:r>
          </a:p>
        </p:txBody>
      </p:sp>
      <p:sp>
        <p:nvSpPr>
          <p:cNvPr id="3" name="Slide Number Placeholder 2"/>
          <p:cNvSpPr>
            <a:spLocks noGrp="1"/>
          </p:cNvSpPr>
          <p:nvPr>
            <p:ph type="sldNum" sz="quarter" idx="12"/>
          </p:nvPr>
        </p:nvSpPr>
        <p:spPr/>
        <p:txBody>
          <a:bodyPr/>
          <a:lstStyle/>
          <a:p>
            <a:fld id="{CC712354-B87A-C643-A32E-40CC1505842A}" type="slidenum">
              <a:rPr lang="en-US" smtClean="0"/>
              <a:pPr/>
              <a:t>1</a:t>
            </a:fld>
            <a:endParaRPr lang="en-US" dirty="0"/>
          </a:p>
        </p:txBody>
      </p:sp>
    </p:spTree>
    <p:extLst>
      <p:ext uri="{BB962C8B-B14F-4D97-AF65-F5344CB8AC3E}">
        <p14:creationId xmlns:p14="http://schemas.microsoft.com/office/powerpoint/2010/main" val="40775292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Focus</a:t>
            </a:r>
            <a:endParaRPr lang="en-CA" dirty="0"/>
          </a:p>
        </p:txBody>
      </p:sp>
      <p:sp>
        <p:nvSpPr>
          <p:cNvPr id="3" name="Content Placeholder 2"/>
          <p:cNvSpPr>
            <a:spLocks noGrp="1"/>
          </p:cNvSpPr>
          <p:nvPr>
            <p:ph idx="1"/>
          </p:nvPr>
        </p:nvSpPr>
        <p:spPr/>
        <p:txBody>
          <a:bodyPr>
            <a:normAutofit fontScale="92500" lnSpcReduction="20000"/>
          </a:bodyPr>
          <a:lstStyle/>
          <a:p>
            <a:r>
              <a:rPr lang="en-US" dirty="0" smtClean="0">
                <a:latin typeface="+mj-lt"/>
              </a:rPr>
              <a:t>Now that the federal election is over, NFNs are focused on:</a:t>
            </a:r>
          </a:p>
          <a:p>
            <a:pPr lvl="1"/>
            <a:r>
              <a:rPr lang="en-US" dirty="0" smtClean="0"/>
              <a:t>Finalizing and obtaining approval for amendments to update the education jurisdiction agreements </a:t>
            </a:r>
          </a:p>
          <a:p>
            <a:pPr lvl="1"/>
            <a:r>
              <a:rPr lang="en-US" dirty="0" smtClean="0"/>
              <a:t>Obtaining approval for funding to support the implementation of the initiative</a:t>
            </a:r>
          </a:p>
          <a:p>
            <a:pPr lvl="1"/>
            <a:r>
              <a:rPr lang="en-US" dirty="0" smtClean="0"/>
              <a:t>Monitoring and providing input into the federal approval process</a:t>
            </a:r>
          </a:p>
          <a:p>
            <a:pPr lvl="1"/>
            <a:r>
              <a:rPr lang="en-US" dirty="0" smtClean="0"/>
              <a:t>Preparing to initial their individual agreements</a:t>
            </a:r>
          </a:p>
          <a:p>
            <a:r>
              <a:rPr lang="en-US" dirty="0" smtClean="0">
                <a:latin typeface="+mj-lt"/>
              </a:rPr>
              <a:t>The initialing of agreements by individual First Nations will pave the way for NFNs to hold community ratification votes on their education jurisdiction agreement.</a:t>
            </a:r>
            <a:endParaRPr lang="en-US" dirty="0">
              <a:latin typeface="+mj-lt"/>
            </a:endParaRPr>
          </a:p>
        </p:txBody>
      </p:sp>
      <p:sp>
        <p:nvSpPr>
          <p:cNvPr id="4" name="Slide Number Placeholder 3"/>
          <p:cNvSpPr>
            <a:spLocks noGrp="1"/>
          </p:cNvSpPr>
          <p:nvPr>
            <p:ph type="sldNum" sz="quarter" idx="12"/>
          </p:nvPr>
        </p:nvSpPr>
        <p:spPr/>
        <p:txBody>
          <a:bodyPr/>
          <a:lstStyle/>
          <a:p>
            <a:fld id="{A8689E30-D3F2-4297-89BD-39A9F89560CC}" type="slidenum">
              <a:rPr lang="en-US" smtClean="0"/>
              <a:pPr/>
              <a:t>10</a:t>
            </a:fld>
            <a:endParaRPr lang="en-US" dirty="0"/>
          </a:p>
        </p:txBody>
      </p:sp>
    </p:spTree>
    <p:extLst>
      <p:ext uri="{BB962C8B-B14F-4D97-AF65-F5344CB8AC3E}">
        <p14:creationId xmlns:p14="http://schemas.microsoft.com/office/powerpoint/2010/main" val="3232475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a:t>
            </a:r>
            <a:r>
              <a:rPr lang="en-US" dirty="0"/>
              <a:t>C</a:t>
            </a:r>
            <a:r>
              <a:rPr lang="en-US" dirty="0" smtClean="0"/>
              <a:t>hallenges: Key </a:t>
            </a:r>
            <a:r>
              <a:rPr lang="en-US" dirty="0"/>
              <a:t>P</a:t>
            </a:r>
            <a:r>
              <a:rPr lang="en-US" dirty="0" smtClean="0"/>
              <a:t>olicy </a:t>
            </a:r>
            <a:r>
              <a:rPr lang="en-US" dirty="0"/>
              <a:t>I</a:t>
            </a:r>
            <a:r>
              <a:rPr lang="en-US" dirty="0" smtClean="0"/>
              <a:t>ssues</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latin typeface="+mj-lt"/>
              </a:rPr>
              <a:t>Federal officials have confirmed that there are three key policy issues </a:t>
            </a:r>
            <a:r>
              <a:rPr lang="en-US" dirty="0" smtClean="0">
                <a:latin typeface="+mj-lt"/>
              </a:rPr>
              <a:t>currently under consideration by CIRNA and central agencies:</a:t>
            </a:r>
          </a:p>
          <a:p>
            <a:pPr lvl="1"/>
            <a:r>
              <a:rPr lang="en-US" dirty="0" smtClean="0"/>
              <a:t>incorporating </a:t>
            </a:r>
            <a:r>
              <a:rPr lang="en-US" dirty="0"/>
              <a:t>a permanent exemption from the application of </a:t>
            </a:r>
            <a:r>
              <a:rPr lang="en-US" dirty="0" smtClean="0"/>
              <a:t>the federal </a:t>
            </a:r>
            <a:r>
              <a:rPr lang="en-US" dirty="0"/>
              <a:t>Own Source Revenue (OSR) policy in an </a:t>
            </a:r>
            <a:r>
              <a:rPr lang="en-US" dirty="0" smtClean="0"/>
              <a:t>Education Jurisdiction Agreement (EJA) </a:t>
            </a:r>
            <a:r>
              <a:rPr lang="en-US" dirty="0"/>
              <a:t>that is not </a:t>
            </a:r>
            <a:r>
              <a:rPr lang="en-US" dirty="0" smtClean="0"/>
              <a:t>time-limited;</a:t>
            </a:r>
            <a:endParaRPr lang="en-US" dirty="0"/>
          </a:p>
          <a:p>
            <a:pPr lvl="1"/>
            <a:r>
              <a:rPr lang="en-US" dirty="0" smtClean="0"/>
              <a:t>using </a:t>
            </a:r>
            <a:r>
              <a:rPr lang="en-US" dirty="0"/>
              <a:t>an indeterminate (not time-limited) funding agreement to provide funds to First Nations, and including a commitment in the EJA to renegotiate the funding agreement at the request of either party; and</a:t>
            </a:r>
          </a:p>
          <a:p>
            <a:pPr lvl="1"/>
            <a:r>
              <a:rPr lang="en-US" dirty="0" smtClean="0"/>
              <a:t>incorporating </a:t>
            </a:r>
            <a:r>
              <a:rPr lang="en-US" dirty="0"/>
              <a:t>a formula into the funding agreement that allows funding for governance related to education jurisdiction to be automatically updated based on external drivers</a:t>
            </a:r>
            <a:r>
              <a:rPr lang="en-US" dirty="0" smtClean="0"/>
              <a:t>.</a:t>
            </a:r>
            <a:endParaRPr lang="en-US" dirty="0"/>
          </a:p>
        </p:txBody>
      </p:sp>
      <p:sp>
        <p:nvSpPr>
          <p:cNvPr id="4" name="Slide Number Placeholder 3"/>
          <p:cNvSpPr>
            <a:spLocks noGrp="1"/>
          </p:cNvSpPr>
          <p:nvPr>
            <p:ph type="sldNum" sz="quarter" idx="12"/>
          </p:nvPr>
        </p:nvSpPr>
        <p:spPr/>
        <p:txBody>
          <a:bodyPr/>
          <a:lstStyle/>
          <a:p>
            <a:fld id="{A8689E30-D3F2-4297-89BD-39A9F89560CC}" type="slidenum">
              <a:rPr lang="en-US" smtClean="0"/>
              <a:pPr/>
              <a:t>11</a:t>
            </a:fld>
            <a:endParaRPr lang="en-US" dirty="0"/>
          </a:p>
        </p:txBody>
      </p:sp>
    </p:spTree>
    <p:extLst>
      <p:ext uri="{BB962C8B-B14F-4D97-AF65-F5344CB8AC3E}">
        <p14:creationId xmlns:p14="http://schemas.microsoft.com/office/powerpoint/2010/main" val="499781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Updating the Education Jurisdiction Agreements</a:t>
            </a:r>
            <a:endParaRPr lang="en-CA" dirty="0"/>
          </a:p>
        </p:txBody>
      </p:sp>
      <p:sp>
        <p:nvSpPr>
          <p:cNvPr id="3" name="Content Placeholder 2"/>
          <p:cNvSpPr>
            <a:spLocks noGrp="1"/>
          </p:cNvSpPr>
          <p:nvPr>
            <p:ph idx="1"/>
          </p:nvPr>
        </p:nvSpPr>
        <p:spPr/>
        <p:txBody>
          <a:bodyPr/>
          <a:lstStyle/>
          <a:p>
            <a:r>
              <a:rPr lang="en-US" dirty="0" smtClean="0">
                <a:latin typeface="+mj-lt"/>
              </a:rPr>
              <a:t>Canada has informed FNESC that it will be proposing amendments to both template agreements:</a:t>
            </a:r>
          </a:p>
          <a:p>
            <a:pPr lvl="1"/>
            <a:r>
              <a:rPr lang="en-US" dirty="0" smtClean="0"/>
              <a:t>The Education Jurisdiction Agreement Template; and</a:t>
            </a:r>
          </a:p>
          <a:p>
            <a:pPr lvl="1"/>
            <a:r>
              <a:rPr lang="en-US" dirty="0" smtClean="0"/>
              <a:t>The Education Jurisdiction Funding Agreement Template.</a:t>
            </a:r>
          </a:p>
          <a:p>
            <a:r>
              <a:rPr lang="en-US" dirty="0" smtClean="0">
                <a:latin typeface="+mj-lt"/>
              </a:rPr>
              <a:t>Negotiations will continue with the goal of having the template agreements finalized and approved for signing by July 2021.</a:t>
            </a:r>
            <a:endParaRPr lang="en-US" dirty="0">
              <a:latin typeface="+mj-lt"/>
            </a:endParaRPr>
          </a:p>
        </p:txBody>
      </p:sp>
      <p:sp>
        <p:nvSpPr>
          <p:cNvPr id="4" name="Slide Number Placeholder 3"/>
          <p:cNvSpPr>
            <a:spLocks noGrp="1"/>
          </p:cNvSpPr>
          <p:nvPr>
            <p:ph type="sldNum" sz="quarter" idx="12"/>
          </p:nvPr>
        </p:nvSpPr>
        <p:spPr/>
        <p:txBody>
          <a:bodyPr/>
          <a:lstStyle/>
          <a:p>
            <a:fld id="{CC712354-B87A-C643-A32E-40CC1505842A}" type="slidenum">
              <a:rPr lang="en-US" smtClean="0"/>
              <a:pPr/>
              <a:t>12</a:t>
            </a:fld>
            <a:endParaRPr lang="en-US" dirty="0"/>
          </a:p>
        </p:txBody>
      </p:sp>
    </p:spTree>
    <p:extLst>
      <p:ext uri="{BB962C8B-B14F-4D97-AF65-F5344CB8AC3E}">
        <p14:creationId xmlns:p14="http://schemas.microsoft.com/office/powerpoint/2010/main" val="4150259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Next Steps</a:t>
            </a:r>
            <a:endParaRPr lang="en-CA" dirty="0"/>
          </a:p>
        </p:txBody>
      </p:sp>
      <p:sp>
        <p:nvSpPr>
          <p:cNvPr id="3" name="Content Placeholder 2"/>
          <p:cNvSpPr>
            <a:spLocks noGrp="1"/>
          </p:cNvSpPr>
          <p:nvPr>
            <p:ph idx="1"/>
          </p:nvPr>
        </p:nvSpPr>
        <p:spPr>
          <a:xfrm>
            <a:off x="838200" y="2142698"/>
            <a:ext cx="10515600" cy="4321602"/>
          </a:xfrm>
        </p:spPr>
        <p:txBody>
          <a:bodyPr>
            <a:normAutofit fontScale="77500" lnSpcReduction="20000"/>
          </a:bodyPr>
          <a:lstStyle/>
          <a:p>
            <a:r>
              <a:rPr lang="en-US" dirty="0">
                <a:latin typeface="+mj-lt"/>
              </a:rPr>
              <a:t>CIRNA officials have now advised that they intend to move forward with a request for a BC-specific mandate as part of an upcoming fiscal memorandum to Cabinet (MC) from CIRNA. </a:t>
            </a:r>
            <a:endParaRPr lang="en-US" dirty="0" smtClean="0">
              <a:latin typeface="+mj-lt"/>
            </a:endParaRPr>
          </a:p>
          <a:p>
            <a:r>
              <a:rPr lang="en-US" dirty="0" smtClean="0">
                <a:latin typeface="+mj-lt"/>
              </a:rPr>
              <a:t>As </a:t>
            </a:r>
            <a:r>
              <a:rPr lang="en-US" dirty="0">
                <a:latin typeface="+mj-lt"/>
              </a:rPr>
              <a:t>well, CIRNA officials have requested that NFNs and FNESC engage with First Nations groups </a:t>
            </a:r>
            <a:r>
              <a:rPr lang="en-US" dirty="0" smtClean="0">
                <a:latin typeface="+mj-lt"/>
              </a:rPr>
              <a:t>(including </a:t>
            </a:r>
            <a:r>
              <a:rPr lang="en-US" dirty="0" err="1" smtClean="0">
                <a:latin typeface="+mj-lt"/>
              </a:rPr>
              <a:t>Mi'kmaw</a:t>
            </a:r>
            <a:r>
              <a:rPr lang="en-US" dirty="0" smtClean="0">
                <a:latin typeface="+mj-lt"/>
              </a:rPr>
              <a:t> </a:t>
            </a:r>
            <a:r>
              <a:rPr lang="en-US" dirty="0" err="1" smtClean="0">
                <a:latin typeface="+mj-lt"/>
              </a:rPr>
              <a:t>Kina'matnewey</a:t>
            </a:r>
            <a:r>
              <a:rPr lang="en-US" dirty="0">
                <a:latin typeface="+mj-lt"/>
              </a:rPr>
              <a:t>, </a:t>
            </a:r>
            <a:r>
              <a:rPr lang="en-US" dirty="0" smtClean="0">
                <a:latin typeface="+mj-lt"/>
              </a:rPr>
              <a:t>Union of Ontario Indians, and </a:t>
            </a:r>
            <a:r>
              <a:rPr lang="en-US" dirty="0" err="1" smtClean="0">
                <a:latin typeface="+mj-lt"/>
              </a:rPr>
              <a:t>Nishnawbe</a:t>
            </a:r>
            <a:r>
              <a:rPr lang="en-US" dirty="0" smtClean="0">
                <a:latin typeface="+mj-lt"/>
              </a:rPr>
              <a:t> </a:t>
            </a:r>
            <a:r>
              <a:rPr lang="en-US" dirty="0" err="1" smtClean="0">
                <a:latin typeface="+mj-lt"/>
              </a:rPr>
              <a:t>Aski</a:t>
            </a:r>
            <a:r>
              <a:rPr lang="en-US" dirty="0" smtClean="0">
                <a:latin typeface="+mj-lt"/>
              </a:rPr>
              <a:t> Nation) </a:t>
            </a:r>
            <a:r>
              <a:rPr lang="en-US" dirty="0">
                <a:latin typeface="+mj-lt"/>
              </a:rPr>
              <a:t>that have concluded or are negotiating sectoral education jurisdiction agreements to develop a policy annex for sectoral self-government arrangements in education that addresses a number of issues unique to these arrangements</a:t>
            </a:r>
            <a:r>
              <a:rPr lang="en-US" dirty="0" smtClean="0">
                <a:latin typeface="+mj-lt"/>
              </a:rPr>
              <a:t>. However the completion of this policy annex is not a prerequisite for the BC-specific mandate going forward.</a:t>
            </a:r>
          </a:p>
          <a:p>
            <a:r>
              <a:rPr lang="en-US" dirty="0" smtClean="0">
                <a:latin typeface="+mj-lt"/>
              </a:rPr>
              <a:t>FNESC is planning meetings with senior federal officials to confirm their commitment to this process.</a:t>
            </a:r>
          </a:p>
          <a:p>
            <a:r>
              <a:rPr lang="en-US" dirty="0" smtClean="0">
                <a:latin typeface="+mj-lt"/>
              </a:rPr>
              <a:t>FNESC is seeking a detailed jointly developed critical path to reflect these updates.</a:t>
            </a:r>
          </a:p>
        </p:txBody>
      </p:sp>
      <p:sp>
        <p:nvSpPr>
          <p:cNvPr id="4" name="Slide Number Placeholder 3"/>
          <p:cNvSpPr>
            <a:spLocks noGrp="1"/>
          </p:cNvSpPr>
          <p:nvPr>
            <p:ph type="sldNum" sz="quarter" idx="12"/>
          </p:nvPr>
        </p:nvSpPr>
        <p:spPr/>
        <p:txBody>
          <a:bodyPr/>
          <a:lstStyle/>
          <a:p>
            <a:fld id="{CC712354-B87A-C643-A32E-40CC1505842A}" type="slidenum">
              <a:rPr lang="en-US" smtClean="0"/>
              <a:pPr/>
              <a:t>13</a:t>
            </a:fld>
            <a:endParaRPr lang="en-US" dirty="0"/>
          </a:p>
        </p:txBody>
      </p:sp>
    </p:spTree>
    <p:extLst>
      <p:ext uri="{BB962C8B-B14F-4D97-AF65-F5344CB8AC3E}">
        <p14:creationId xmlns:p14="http://schemas.microsoft.com/office/powerpoint/2010/main" val="1309871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170" y="3193576"/>
            <a:ext cx="7943660" cy="1450785"/>
          </a:xfrm>
        </p:spPr>
        <p:txBody>
          <a:bodyPr>
            <a:normAutofit fontScale="90000"/>
          </a:bodyPr>
          <a:lstStyle/>
          <a:p>
            <a:r>
              <a:rPr lang="en-US" dirty="0" smtClean="0"/>
              <a:t>BC Tripartite Education Agreement</a:t>
            </a:r>
            <a:endParaRPr lang="en-CA" dirty="0"/>
          </a:p>
        </p:txBody>
      </p:sp>
      <p:sp>
        <p:nvSpPr>
          <p:cNvPr id="3" name="Slide Number Placeholder 2"/>
          <p:cNvSpPr>
            <a:spLocks noGrp="1"/>
          </p:cNvSpPr>
          <p:nvPr>
            <p:ph type="sldNum" sz="quarter" idx="12"/>
          </p:nvPr>
        </p:nvSpPr>
        <p:spPr/>
        <p:txBody>
          <a:bodyPr/>
          <a:lstStyle/>
          <a:p>
            <a:fld id="{CC712354-B87A-C643-A32E-40CC1505842A}" type="slidenum">
              <a:rPr lang="en-US" smtClean="0"/>
              <a:pPr/>
              <a:t>14</a:t>
            </a:fld>
            <a:endParaRPr lang="en-US" dirty="0"/>
          </a:p>
        </p:txBody>
      </p:sp>
      <p:sp>
        <p:nvSpPr>
          <p:cNvPr id="4" name="Text Placeholder 5"/>
          <p:cNvSpPr txBox="1">
            <a:spLocks/>
          </p:cNvSpPr>
          <p:nvPr/>
        </p:nvSpPr>
        <p:spPr>
          <a:xfrm>
            <a:off x="2301875" y="4815811"/>
            <a:ext cx="7588250" cy="201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E3A82B"/>
              </a:buClr>
              <a:buFont typeface="Arial" panose="020B0604020202020204" pitchFamily="34" charset="0"/>
              <a:buChar char="•"/>
              <a:defRPr sz="2800" kern="1200">
                <a:solidFill>
                  <a:schemeClr val="tx2">
                    <a:lumMod val="75000"/>
                  </a:schemeClr>
                </a:solidFill>
                <a:latin typeface="+mn-lt"/>
                <a:ea typeface="+mn-ea"/>
                <a:cs typeface="+mn-cs"/>
              </a:defRPr>
            </a:lvl1pPr>
            <a:lvl2pPr marL="685800" indent="-228600" algn="l" defTabSz="914400" rtl="0" eaLnBrk="1" latinLnBrk="0" hangingPunct="1">
              <a:lnSpc>
                <a:spcPct val="90000"/>
              </a:lnSpc>
              <a:spcBef>
                <a:spcPts val="500"/>
              </a:spcBef>
              <a:buClr>
                <a:srgbClr val="E3A82B"/>
              </a:buClr>
              <a:buFont typeface="Arial" panose="020B0604020202020204" pitchFamily="34" charset="0"/>
              <a:buChar char="•"/>
              <a:defRPr sz="2400" kern="1200">
                <a:solidFill>
                  <a:schemeClr val="tx2">
                    <a:lumMod val="75000"/>
                  </a:schemeClr>
                </a:solidFill>
                <a:latin typeface="+mn-lt"/>
                <a:ea typeface="+mn-ea"/>
                <a:cs typeface="+mn-cs"/>
              </a:defRPr>
            </a:lvl2pPr>
            <a:lvl3pPr marL="1143000" indent="-228600" algn="l" defTabSz="914400" rtl="0" eaLnBrk="1" latinLnBrk="0" hangingPunct="1">
              <a:lnSpc>
                <a:spcPct val="90000"/>
              </a:lnSpc>
              <a:spcBef>
                <a:spcPts val="500"/>
              </a:spcBef>
              <a:buClr>
                <a:srgbClr val="E3A82B"/>
              </a:buClr>
              <a:buFont typeface="Arial" panose="020B0604020202020204" pitchFamily="34" charset="0"/>
              <a:buChar char="•"/>
              <a:defRPr sz="2000" kern="1200">
                <a:solidFill>
                  <a:schemeClr val="tx2">
                    <a:lumMod val="75000"/>
                  </a:schemeClr>
                </a:solidFill>
                <a:latin typeface="+mn-lt"/>
                <a:ea typeface="+mn-ea"/>
                <a:cs typeface="+mn-cs"/>
              </a:defRPr>
            </a:lvl3pPr>
            <a:lvl4pPr marL="1600200" indent="-228600" algn="l" defTabSz="914400" rtl="0" eaLnBrk="1" latinLnBrk="0" hangingPunct="1">
              <a:lnSpc>
                <a:spcPct val="90000"/>
              </a:lnSpc>
              <a:spcBef>
                <a:spcPts val="500"/>
              </a:spcBef>
              <a:buClr>
                <a:srgbClr val="E3A82B"/>
              </a:buClr>
              <a:buFont typeface="Arial" panose="020B0604020202020204" pitchFamily="34" charset="0"/>
              <a:buChar char="•"/>
              <a:defRPr sz="1800" kern="1200">
                <a:solidFill>
                  <a:schemeClr val="tx2">
                    <a:lumMod val="75000"/>
                  </a:schemeClr>
                </a:solidFill>
                <a:latin typeface="+mn-lt"/>
                <a:ea typeface="+mn-ea"/>
                <a:cs typeface="+mn-cs"/>
              </a:defRPr>
            </a:lvl4pPr>
            <a:lvl5pPr marL="2057400" indent="-228600" algn="l" defTabSz="914400" rtl="0" eaLnBrk="1" latinLnBrk="0" hangingPunct="1">
              <a:lnSpc>
                <a:spcPct val="90000"/>
              </a:lnSpc>
              <a:spcBef>
                <a:spcPts val="500"/>
              </a:spcBef>
              <a:buClr>
                <a:srgbClr val="E3A82B"/>
              </a:buClr>
              <a:buFont typeface="Arial" panose="020B0604020202020204" pitchFamily="34" charset="0"/>
              <a:buChar char="•"/>
              <a:defRPr sz="1800" kern="1200">
                <a:solidFill>
                  <a:schemeClr val="tx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dirty="0" smtClean="0"/>
              <a:t>Supporting First Nation Student Success</a:t>
            </a:r>
          </a:p>
          <a:p>
            <a:pPr marL="0" indent="0" algn="ctr">
              <a:buFont typeface="Arial" panose="020B0604020202020204" pitchFamily="34" charset="0"/>
              <a:buNone/>
            </a:pPr>
            <a:r>
              <a:rPr lang="en-US" dirty="0" smtClean="0"/>
              <a:t>July 2018 – June 2023</a:t>
            </a:r>
            <a:endParaRPr lang="en-US" dirty="0"/>
          </a:p>
        </p:txBody>
      </p:sp>
    </p:spTree>
    <p:extLst>
      <p:ext uri="{BB962C8B-B14F-4D97-AF65-F5344CB8AC3E}">
        <p14:creationId xmlns:p14="http://schemas.microsoft.com/office/powerpoint/2010/main" val="3558711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B87377-FAEC-3844-91C4-79F5D0C66454}"/>
              </a:ext>
            </a:extLst>
          </p:cNvPr>
          <p:cNvSpPr>
            <a:spLocks noGrp="1"/>
          </p:cNvSpPr>
          <p:nvPr>
            <p:ph type="title"/>
          </p:nvPr>
        </p:nvSpPr>
        <p:spPr/>
        <p:txBody>
          <a:bodyPr/>
          <a:lstStyle/>
          <a:p>
            <a:r>
              <a:rPr lang="en-US" dirty="0"/>
              <a:t>BC Tripartite Education </a:t>
            </a:r>
            <a:r>
              <a:rPr lang="en-US" dirty="0" smtClean="0"/>
              <a:t>Agreement (BCTEA)</a:t>
            </a:r>
            <a:endParaRPr lang="en-US" dirty="0"/>
          </a:p>
        </p:txBody>
      </p:sp>
      <p:sp>
        <p:nvSpPr>
          <p:cNvPr id="3" name="Content Placeholder 2">
            <a:extLst>
              <a:ext uri="{FF2B5EF4-FFF2-40B4-BE49-F238E27FC236}">
                <a16:creationId xmlns="" xmlns:a16="http://schemas.microsoft.com/office/drawing/2014/main" id="{F1420041-B04B-E648-A938-58526A467AF4}"/>
              </a:ext>
            </a:extLst>
          </p:cNvPr>
          <p:cNvSpPr>
            <a:spLocks noGrp="1"/>
          </p:cNvSpPr>
          <p:nvPr>
            <p:ph idx="1"/>
          </p:nvPr>
        </p:nvSpPr>
        <p:spPr>
          <a:xfrm>
            <a:off x="838200" y="2142698"/>
            <a:ext cx="10515600" cy="4397801"/>
          </a:xfrm>
        </p:spPr>
        <p:txBody>
          <a:bodyPr>
            <a:normAutofit fontScale="85000" lnSpcReduction="10000"/>
          </a:bodyPr>
          <a:lstStyle/>
          <a:p>
            <a:r>
              <a:rPr lang="en-US" dirty="0"/>
              <a:t>The Government of Canada, Government of British Columbia, and FNESC, with the First Nations Schools Association as a witness, signed the BC Tripartite Education Agreement: Supporting First Nation Student Success (BCTEA) on July 1, 2018, setting the foundation for further growth and changes to support the improvement of our BC First Nations education system.  </a:t>
            </a:r>
          </a:p>
          <a:p>
            <a:r>
              <a:rPr lang="en-US" dirty="0"/>
              <a:t>BCTEA is a five-year agreement that replaces the previous Tripartite Education Framework Agreement (TEFA, 2012-2018).</a:t>
            </a:r>
          </a:p>
          <a:p>
            <a:r>
              <a:rPr lang="en-US" dirty="0" smtClean="0"/>
              <a:t>BCTEA </a:t>
            </a:r>
            <a:r>
              <a:rPr lang="en-US" dirty="0"/>
              <a:t>includes </a:t>
            </a:r>
            <a:r>
              <a:rPr lang="en-US" dirty="0" smtClean="0"/>
              <a:t>significant new federal funding </a:t>
            </a:r>
            <a:r>
              <a:rPr lang="en-US" dirty="0"/>
              <a:t>for BC First Nations </a:t>
            </a:r>
            <a:r>
              <a:rPr lang="en-US" dirty="0" smtClean="0"/>
              <a:t>education ($20 </a:t>
            </a:r>
            <a:r>
              <a:rPr lang="en-US" dirty="0"/>
              <a:t>m</a:t>
            </a:r>
            <a:r>
              <a:rPr lang="en-US" dirty="0" smtClean="0"/>
              <a:t>illion).</a:t>
            </a:r>
          </a:p>
          <a:p>
            <a:r>
              <a:rPr lang="en-US" dirty="0" smtClean="0"/>
              <a:t>Two more BCTEA schedules are to be concluded:  Tuition and Information Sharing Protocol.</a:t>
            </a:r>
            <a:endParaRPr lang="en-US"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15</a:t>
            </a:fld>
            <a:endParaRPr lang="en-US" dirty="0"/>
          </a:p>
        </p:txBody>
      </p:sp>
    </p:spTree>
    <p:extLst>
      <p:ext uri="{BB962C8B-B14F-4D97-AF65-F5344CB8AC3E}">
        <p14:creationId xmlns:p14="http://schemas.microsoft.com/office/powerpoint/2010/main" val="5864739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Advancing First Nations Education</a:t>
            </a:r>
            <a:endParaRPr lang="en-US" dirty="0"/>
          </a:p>
        </p:txBody>
      </p:sp>
      <p:sp>
        <p:nvSpPr>
          <p:cNvPr id="2" name="Content Placeholder 1"/>
          <p:cNvSpPr>
            <a:spLocks noGrp="1"/>
          </p:cNvSpPr>
          <p:nvPr>
            <p:ph idx="1"/>
          </p:nvPr>
        </p:nvSpPr>
        <p:spPr>
          <a:xfrm>
            <a:off x="838200" y="2142698"/>
            <a:ext cx="10515600" cy="4351407"/>
          </a:xfrm>
        </p:spPr>
        <p:txBody>
          <a:bodyPr>
            <a:normAutofit fontScale="92500" lnSpcReduction="20000"/>
          </a:bodyPr>
          <a:lstStyle/>
          <a:p>
            <a:pPr marL="0" indent="0">
              <a:buNone/>
            </a:pPr>
            <a:r>
              <a:rPr lang="en-CA" dirty="0" smtClean="0"/>
              <a:t>Canada worked with FNESC to secure the following funding increases:</a:t>
            </a:r>
          </a:p>
          <a:p>
            <a:pPr lvl="1"/>
            <a:r>
              <a:rPr lang="en-CA" dirty="0" smtClean="0"/>
              <a:t>$3.8M of additional transportation funding for First Nations students on-reserve attending public schools</a:t>
            </a:r>
          </a:p>
          <a:p>
            <a:pPr lvl="1"/>
            <a:r>
              <a:rPr lang="en-CA" dirty="0" smtClean="0"/>
              <a:t>$</a:t>
            </a:r>
            <a:r>
              <a:rPr lang="en-CA" dirty="0"/>
              <a:t>1M annually for bus capital for First Nations </a:t>
            </a:r>
            <a:r>
              <a:rPr lang="en-CA" dirty="0" smtClean="0"/>
              <a:t>schools </a:t>
            </a:r>
            <a:endParaRPr lang="en-CA" dirty="0"/>
          </a:p>
          <a:p>
            <a:pPr lvl="1"/>
            <a:r>
              <a:rPr lang="en-US" dirty="0" smtClean="0"/>
              <a:t>Approximately </a:t>
            </a:r>
            <a:r>
              <a:rPr lang="en-US" dirty="0"/>
              <a:t>$</a:t>
            </a:r>
            <a:r>
              <a:rPr lang="en-US" dirty="0" smtClean="0"/>
              <a:t>14M annually in </a:t>
            </a:r>
            <a:r>
              <a:rPr lang="en-CA" dirty="0" smtClean="0"/>
              <a:t>funding for </a:t>
            </a:r>
            <a:r>
              <a:rPr lang="en-US" dirty="0" smtClean="0"/>
              <a:t>First </a:t>
            </a:r>
            <a:r>
              <a:rPr lang="en-US" dirty="0"/>
              <a:t>Nations </a:t>
            </a:r>
            <a:r>
              <a:rPr lang="en-US" dirty="0" smtClean="0"/>
              <a:t>language </a:t>
            </a:r>
            <a:r>
              <a:rPr lang="en-US" dirty="0"/>
              <a:t>and </a:t>
            </a:r>
            <a:r>
              <a:rPr lang="en-US" dirty="0" smtClean="0"/>
              <a:t>culture programs for students in First Nations schools</a:t>
            </a:r>
          </a:p>
          <a:p>
            <a:r>
              <a:rPr lang="en-CA" dirty="0" smtClean="0"/>
              <a:t>Establishment of a formal collaborative processes to set the First Nation student rate.  </a:t>
            </a:r>
          </a:p>
          <a:p>
            <a:r>
              <a:rPr lang="en-CA" dirty="0" smtClean="0"/>
              <a:t>Working with Canada to collaboratively make funding updates for First Nations schools.</a:t>
            </a:r>
          </a:p>
        </p:txBody>
      </p:sp>
      <p:sp>
        <p:nvSpPr>
          <p:cNvPr id="4" name="Slide Number Placeholder 3"/>
          <p:cNvSpPr>
            <a:spLocks noGrp="1"/>
          </p:cNvSpPr>
          <p:nvPr>
            <p:ph type="sldNum" sz="quarter" idx="12"/>
          </p:nvPr>
        </p:nvSpPr>
        <p:spPr/>
        <p:txBody>
          <a:bodyPr/>
          <a:lstStyle/>
          <a:p>
            <a:fld id="{CC712354-B87A-C643-A32E-40CC1505842A}" type="slidenum">
              <a:rPr lang="en-US" smtClean="0"/>
              <a:pPr/>
              <a:t>16</a:t>
            </a:fld>
            <a:endParaRPr lang="en-US" dirty="0"/>
          </a:p>
        </p:txBody>
      </p:sp>
    </p:spTree>
    <p:extLst>
      <p:ext uri="{BB962C8B-B14F-4D97-AF65-F5344CB8AC3E}">
        <p14:creationId xmlns:p14="http://schemas.microsoft.com/office/powerpoint/2010/main" val="3492376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Transportation </a:t>
            </a:r>
            <a:endParaRPr lang="en-CA" dirty="0"/>
          </a:p>
        </p:txBody>
      </p:sp>
      <p:sp>
        <p:nvSpPr>
          <p:cNvPr id="3" name="Content Placeholder 2"/>
          <p:cNvSpPr>
            <a:spLocks noGrp="1"/>
          </p:cNvSpPr>
          <p:nvPr>
            <p:ph idx="1"/>
          </p:nvPr>
        </p:nvSpPr>
        <p:spPr/>
        <p:txBody>
          <a:bodyPr>
            <a:normAutofit/>
          </a:bodyPr>
          <a:lstStyle/>
          <a:p>
            <a:r>
              <a:rPr lang="en-CA" dirty="0" smtClean="0"/>
              <a:t>BC, Canada and FNESC are working together to develop a process for </a:t>
            </a:r>
            <a:r>
              <a:rPr lang="en-US" dirty="0" smtClean="0"/>
              <a:t>district-level Joint First Nations Student Transportation Plans, informed by provincial-level guiding principles and criteria. </a:t>
            </a:r>
          </a:p>
          <a:p>
            <a:r>
              <a:rPr lang="en-US" dirty="0"/>
              <a:t>An Interim </a:t>
            </a:r>
            <a:r>
              <a:rPr lang="en-US" dirty="0" smtClean="0"/>
              <a:t>Transportation Approach is </a:t>
            </a:r>
            <a:r>
              <a:rPr lang="en-US" dirty="0"/>
              <a:t>currently in </a:t>
            </a:r>
            <a:r>
              <a:rPr lang="en-US" dirty="0" smtClean="0"/>
              <a:t>place. </a:t>
            </a:r>
          </a:p>
          <a:p>
            <a:r>
              <a:rPr lang="en-US" dirty="0" smtClean="0"/>
              <a:t>A </a:t>
            </a:r>
            <a:r>
              <a:rPr lang="en-CA" dirty="0" smtClean="0"/>
              <a:t>Joint Tripartite Transportation Committee has been established</a:t>
            </a:r>
            <a:r>
              <a:rPr lang="en-US" dirty="0" smtClean="0"/>
              <a:t> to advance this important and complex work.</a:t>
            </a:r>
          </a:p>
          <a:p>
            <a:endParaRPr lang="en-US"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17</a:t>
            </a:fld>
            <a:endParaRPr lang="en-US" dirty="0"/>
          </a:p>
        </p:txBody>
      </p:sp>
    </p:spTree>
    <p:extLst>
      <p:ext uri="{BB962C8B-B14F-4D97-AF65-F5344CB8AC3E}">
        <p14:creationId xmlns:p14="http://schemas.microsoft.com/office/powerpoint/2010/main" val="356765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89466-F92D-E543-80CF-F6B4E00558D5}"/>
              </a:ext>
            </a:extLst>
          </p:cNvPr>
          <p:cNvSpPr>
            <a:spLocks noGrp="1"/>
          </p:cNvSpPr>
          <p:nvPr>
            <p:ph type="title"/>
          </p:nvPr>
        </p:nvSpPr>
        <p:spPr/>
        <p:txBody>
          <a:bodyPr/>
          <a:lstStyle/>
          <a:p>
            <a:r>
              <a:rPr lang="en-US" dirty="0"/>
              <a:t>2019-20 </a:t>
            </a:r>
            <a:r>
              <a:rPr lang="en-US" dirty="0" smtClean="0"/>
              <a:t>Interim </a:t>
            </a:r>
            <a:r>
              <a:rPr lang="en-US" dirty="0"/>
              <a:t>Approach to Transportation</a:t>
            </a:r>
          </a:p>
        </p:txBody>
      </p:sp>
      <p:sp>
        <p:nvSpPr>
          <p:cNvPr id="3" name="Content Placeholder 2">
            <a:extLst>
              <a:ext uri="{FF2B5EF4-FFF2-40B4-BE49-F238E27FC236}">
                <a16:creationId xmlns:a16="http://schemas.microsoft.com/office/drawing/2014/main" xmlns="" id="{7EE080AC-4490-ED4B-9BE6-9C24874F7E6C}"/>
              </a:ext>
            </a:extLst>
          </p:cNvPr>
          <p:cNvSpPr>
            <a:spLocks noGrp="1"/>
          </p:cNvSpPr>
          <p:nvPr>
            <p:ph idx="1"/>
          </p:nvPr>
        </p:nvSpPr>
        <p:spPr>
          <a:xfrm>
            <a:off x="838200" y="2142699"/>
            <a:ext cx="10515600" cy="4291968"/>
          </a:xfrm>
        </p:spPr>
        <p:txBody>
          <a:bodyPr>
            <a:normAutofit fontScale="92500" lnSpcReduction="20000"/>
          </a:bodyPr>
          <a:lstStyle/>
          <a:p>
            <a:r>
              <a:rPr lang="en-CA" dirty="0"/>
              <a:t>As part of the interim approach, the BCTEA Parties agreed to the following contributions:</a:t>
            </a:r>
          </a:p>
          <a:p>
            <a:pPr lvl="1"/>
            <a:r>
              <a:rPr lang="en-CA" dirty="0"/>
              <a:t>Canada – Up to $3.8M for the following:</a:t>
            </a:r>
          </a:p>
          <a:p>
            <a:pPr lvl="2"/>
            <a:r>
              <a:rPr lang="en-CA" dirty="0"/>
              <a:t>up to $1M for transportation for extracurricular activities; </a:t>
            </a:r>
          </a:p>
          <a:p>
            <a:pPr lvl="2"/>
            <a:r>
              <a:rPr lang="en-CA" dirty="0"/>
              <a:t>up to $300K for special supports; and </a:t>
            </a:r>
          </a:p>
          <a:p>
            <a:pPr lvl="2"/>
            <a:r>
              <a:rPr lang="en-CA" dirty="0"/>
              <a:t>up to $2.5M for reducing travel times and extending services to and from school</a:t>
            </a:r>
          </a:p>
          <a:p>
            <a:pPr lvl="1"/>
            <a:r>
              <a:rPr lang="en-CA" dirty="0"/>
              <a:t>British Columbia – Up to $1.77M in one-time costs of acquiring new buses</a:t>
            </a:r>
            <a:endParaRPr lang="en-US" dirty="0"/>
          </a:p>
          <a:p>
            <a:pPr lvl="1"/>
            <a:r>
              <a:rPr lang="en-CA" dirty="0"/>
              <a:t>FNESC will make available funding up to $700K in total for block-funded First Nations that opt into the Transportation Fund process from existing funds that were set aside for this purpose</a:t>
            </a:r>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18</a:t>
            </a:fld>
            <a:endParaRPr lang="en-US" dirty="0"/>
          </a:p>
        </p:txBody>
      </p:sp>
    </p:spTree>
    <p:extLst>
      <p:ext uri="{BB962C8B-B14F-4D97-AF65-F5344CB8AC3E}">
        <p14:creationId xmlns:p14="http://schemas.microsoft.com/office/powerpoint/2010/main" val="10919760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Education Agreements</a:t>
            </a:r>
            <a:endParaRPr lang="en-CA" dirty="0"/>
          </a:p>
        </p:txBody>
      </p:sp>
      <p:sp>
        <p:nvSpPr>
          <p:cNvPr id="3" name="Content Placeholder 2"/>
          <p:cNvSpPr>
            <a:spLocks noGrp="1"/>
          </p:cNvSpPr>
          <p:nvPr>
            <p:ph idx="1"/>
          </p:nvPr>
        </p:nvSpPr>
        <p:spPr>
          <a:xfrm>
            <a:off x="838200" y="2142698"/>
            <a:ext cx="10515600" cy="4295423"/>
          </a:xfrm>
        </p:spPr>
        <p:txBody>
          <a:bodyPr>
            <a:normAutofit fontScale="85000" lnSpcReduction="20000"/>
          </a:bodyPr>
          <a:lstStyle/>
          <a:p>
            <a:r>
              <a:rPr lang="en-US" dirty="0"/>
              <a:t>Local Education Agreements (LEAs) between First Nations and School Boards are an important mechanism for building relationships between First Nation communities and boards of education and </a:t>
            </a:r>
            <a:r>
              <a:rPr lang="en-US" dirty="0" smtClean="0"/>
              <a:t>schools to </a:t>
            </a:r>
            <a:r>
              <a:rPr lang="en-US" dirty="0"/>
              <a:t>support improved First Nation student outcomes</a:t>
            </a:r>
            <a:r>
              <a:rPr lang="en-US" dirty="0" smtClean="0"/>
              <a:t>. </a:t>
            </a:r>
          </a:p>
          <a:p>
            <a:r>
              <a:rPr lang="en-US" dirty="0" smtClean="0"/>
              <a:t>Approximately </a:t>
            </a:r>
            <a:r>
              <a:rPr lang="en-US" dirty="0"/>
              <a:t>½ of First Nations with on-reserve students attending public schools have LEAs. </a:t>
            </a:r>
          </a:p>
          <a:p>
            <a:r>
              <a:rPr lang="en-US" dirty="0"/>
              <a:t>BC and FNESC are developing a Provincial LEA that will:</a:t>
            </a:r>
          </a:p>
          <a:p>
            <a:pPr lvl="2"/>
            <a:r>
              <a:rPr lang="en-US" sz="2600" dirty="0"/>
              <a:t>serve as a template/default available to First Nations and School </a:t>
            </a:r>
            <a:r>
              <a:rPr lang="en-US" sz="2600" dirty="0" smtClean="0"/>
              <a:t>Boards; and</a:t>
            </a:r>
            <a:endParaRPr lang="en-US" sz="2600" dirty="0"/>
          </a:p>
          <a:p>
            <a:pPr lvl="2"/>
            <a:r>
              <a:rPr lang="en-US" sz="2600" dirty="0"/>
              <a:t>apply, at the request of a First Nation, where there is no existing </a:t>
            </a:r>
            <a:r>
              <a:rPr lang="en-US" sz="2600" dirty="0" smtClean="0"/>
              <a:t>LEA. </a:t>
            </a:r>
            <a:endParaRPr lang="en-US" sz="2600" dirty="0"/>
          </a:p>
          <a:p>
            <a:r>
              <a:rPr lang="en-US" sz="2900" dirty="0"/>
              <a:t>FNESC </a:t>
            </a:r>
            <a:r>
              <a:rPr lang="en-US" sz="2900" dirty="0" smtClean="0"/>
              <a:t>is also working with BC on </a:t>
            </a:r>
            <a:r>
              <a:rPr lang="en-US" sz="2900" dirty="0"/>
              <a:t>the development of new legislation to support </a:t>
            </a:r>
            <a:r>
              <a:rPr lang="en-US" sz="2900" dirty="0" smtClean="0"/>
              <a:t>LEAs</a:t>
            </a:r>
            <a:r>
              <a:rPr lang="en-US" sz="2900" dirty="0"/>
              <a:t>, </a:t>
            </a:r>
            <a:r>
              <a:rPr lang="en-CA" sz="2900" dirty="0"/>
              <a:t>but we have not yet come to agreement with the Province regarding the </a:t>
            </a:r>
            <a:r>
              <a:rPr lang="en-CA" sz="2900" dirty="0" smtClean="0"/>
              <a:t>legislation details.</a:t>
            </a:r>
            <a:endParaRPr lang="en-CA" sz="2900"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19</a:t>
            </a:fld>
            <a:endParaRPr lang="en-US" dirty="0"/>
          </a:p>
        </p:txBody>
      </p:sp>
    </p:spTree>
    <p:extLst>
      <p:ext uri="{BB962C8B-B14F-4D97-AF65-F5344CB8AC3E}">
        <p14:creationId xmlns:p14="http://schemas.microsoft.com/office/powerpoint/2010/main" val="3740010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5883" y="2304576"/>
            <a:ext cx="10980234" cy="2426639"/>
          </a:xfrm>
        </p:spPr>
        <p:txBody>
          <a:bodyPr>
            <a:noAutofit/>
          </a:bodyPr>
          <a:lstStyle/>
          <a:p>
            <a:r>
              <a:rPr lang="en-US" sz="4800" dirty="0" smtClean="0"/>
              <a:t>Recognition of the Territory</a:t>
            </a:r>
            <a:br>
              <a:rPr lang="en-US" sz="4800" dirty="0" smtClean="0"/>
            </a:br>
            <a:r>
              <a:rPr lang="en-US" sz="4000" b="0" dirty="0" smtClean="0"/>
              <a:t> </a:t>
            </a:r>
            <a:endParaRPr lang="en-US" sz="4800"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A8689E30-D3F2-4297-89BD-39A9F89560CC}" type="slidenum">
              <a:rPr lang="en-US" smtClean="0">
                <a:solidFill>
                  <a:prstClr val="black">
                    <a:tint val="75000"/>
                  </a:prstClr>
                </a:solidFill>
              </a:rPr>
              <a:pPr/>
              <a:t>2</a:t>
            </a:fld>
            <a:endParaRPr lang="en-US" dirty="0">
              <a:solidFill>
                <a:prstClr val="black">
                  <a:tint val="75000"/>
                </a:prstClr>
              </a:solidFill>
            </a:endParaRPr>
          </a:p>
        </p:txBody>
      </p:sp>
      <p:pic>
        <p:nvPicPr>
          <p:cNvPr id="4" name="Picture 3"/>
          <p:cNvPicPr>
            <a:picLocks noChangeAspect="1"/>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3225289" y="3517895"/>
            <a:ext cx="5741421" cy="2870709"/>
          </a:xfrm>
          <a:prstGeom prst="rect">
            <a:avLst/>
          </a:prstGeom>
        </p:spPr>
      </p:pic>
    </p:spTree>
    <p:extLst>
      <p:ext uri="{BB962C8B-B14F-4D97-AF65-F5344CB8AC3E}">
        <p14:creationId xmlns:p14="http://schemas.microsoft.com/office/powerpoint/2010/main" val="7675566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Education Agreements, cont’d</a:t>
            </a:r>
            <a:endParaRPr lang="en-CA" dirty="0"/>
          </a:p>
        </p:txBody>
      </p:sp>
      <p:sp>
        <p:nvSpPr>
          <p:cNvPr id="3" name="Content Placeholder 2"/>
          <p:cNvSpPr>
            <a:spLocks noGrp="1"/>
          </p:cNvSpPr>
          <p:nvPr>
            <p:ph idx="1"/>
          </p:nvPr>
        </p:nvSpPr>
        <p:spPr/>
        <p:txBody>
          <a:bodyPr/>
          <a:lstStyle/>
          <a:p>
            <a:r>
              <a:rPr lang="en-CA" dirty="0"/>
              <a:t>FNESC continues to host meetings to better support First Nations on LEA </a:t>
            </a:r>
            <a:r>
              <a:rPr lang="en-CA" dirty="0" smtClean="0"/>
              <a:t>and accountability issues.</a:t>
            </a:r>
          </a:p>
          <a:p>
            <a:pPr lvl="1"/>
            <a:r>
              <a:rPr lang="en-US" dirty="0" smtClean="0"/>
              <a:t>Feb. 28, 2020</a:t>
            </a:r>
            <a:r>
              <a:rPr lang="en-US" dirty="0"/>
              <a:t>, </a:t>
            </a:r>
            <a:r>
              <a:rPr lang="en-US" b="1" dirty="0" smtClean="0"/>
              <a:t>Accountability Regional Workshop</a:t>
            </a:r>
            <a:r>
              <a:rPr lang="en-US" dirty="0" smtClean="0"/>
              <a:t>, Pinnacle </a:t>
            </a:r>
            <a:r>
              <a:rPr lang="en-US" dirty="0"/>
              <a:t>Hotel Harbourfront, </a:t>
            </a:r>
            <a:r>
              <a:rPr lang="en-US" dirty="0" smtClean="0"/>
              <a:t>Vancouver </a:t>
            </a:r>
            <a:r>
              <a:rPr lang="en-US" i="1" dirty="0" smtClean="0"/>
              <a:t>(for First Nations with no LEA)</a:t>
            </a:r>
          </a:p>
          <a:p>
            <a:pPr lvl="1"/>
            <a:r>
              <a:rPr lang="en-US" dirty="0" smtClean="0"/>
              <a:t>Mar. 9, 2020, </a:t>
            </a:r>
            <a:r>
              <a:rPr lang="en-US" b="1" dirty="0" smtClean="0"/>
              <a:t>LEA Provincial Gathering</a:t>
            </a:r>
            <a:r>
              <a:rPr lang="en-US" dirty="0" smtClean="0"/>
              <a:t>, Pinnacle Hotel Harbourfront, Vancouver </a:t>
            </a:r>
            <a:r>
              <a:rPr lang="en-US" i="1" dirty="0" smtClean="0"/>
              <a:t>(for First Nations with at least one LEA)</a:t>
            </a:r>
            <a:endParaRPr lang="en-CA" i="1" dirty="0"/>
          </a:p>
          <a:p>
            <a:endParaRPr lang="en-CA"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20</a:t>
            </a:fld>
            <a:endParaRPr lang="en-US" dirty="0"/>
          </a:p>
        </p:txBody>
      </p:sp>
    </p:spTree>
    <p:extLst>
      <p:ext uri="{BB962C8B-B14F-4D97-AF65-F5344CB8AC3E}">
        <p14:creationId xmlns:p14="http://schemas.microsoft.com/office/powerpoint/2010/main" val="1410024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a:t>
            </a:r>
            <a:endParaRPr lang="en-CA" dirty="0"/>
          </a:p>
        </p:txBody>
      </p:sp>
      <p:sp>
        <p:nvSpPr>
          <p:cNvPr id="3" name="Content Placeholder 2"/>
          <p:cNvSpPr>
            <a:spLocks noGrp="1"/>
          </p:cNvSpPr>
          <p:nvPr>
            <p:ph idx="1"/>
          </p:nvPr>
        </p:nvSpPr>
        <p:spPr>
          <a:xfrm>
            <a:off x="606491" y="2142698"/>
            <a:ext cx="10935476" cy="4444713"/>
          </a:xfrm>
        </p:spPr>
        <p:txBody>
          <a:bodyPr>
            <a:noAutofit/>
          </a:bodyPr>
          <a:lstStyle/>
          <a:p>
            <a:pPr>
              <a:lnSpc>
                <a:spcPct val="90000"/>
              </a:lnSpc>
            </a:pPr>
            <a:r>
              <a:rPr lang="en-US" sz="2000" dirty="0">
                <a:solidFill>
                  <a:schemeClr val="accent1">
                    <a:lumMod val="75000"/>
                  </a:schemeClr>
                </a:solidFill>
              </a:rPr>
              <a:t>BCTEA 3.6: </a:t>
            </a:r>
            <a:r>
              <a:rPr lang="en-US" sz="2000" b="1" dirty="0">
                <a:solidFill>
                  <a:schemeClr val="accent1">
                    <a:lumMod val="75000"/>
                  </a:schemeClr>
                </a:solidFill>
              </a:rPr>
              <a:t>“The Parties will work jointly to develop and implement measures of accountability for First Nation Student outcomes.”</a:t>
            </a:r>
          </a:p>
          <a:p>
            <a:pPr>
              <a:lnSpc>
                <a:spcPct val="90000"/>
              </a:lnSpc>
            </a:pPr>
            <a:r>
              <a:rPr lang="en-CA" sz="2000" dirty="0" smtClean="0"/>
              <a:t>FNESC </a:t>
            </a:r>
            <a:r>
              <a:rPr lang="en-CA" sz="2000" dirty="0"/>
              <a:t>is working with the Ministry to ensure that data collection practices are consistent with the purpose and objectives of BCTEA in order that they better support improved outcomes for First Nations learners.</a:t>
            </a:r>
          </a:p>
          <a:p>
            <a:pPr>
              <a:lnSpc>
                <a:spcPct val="90000"/>
              </a:lnSpc>
            </a:pPr>
            <a:r>
              <a:rPr lang="en-CA" sz="2000" dirty="0" smtClean="0"/>
              <a:t>BCTEA </a:t>
            </a:r>
            <a:r>
              <a:rPr lang="en-CA" sz="2000" dirty="0"/>
              <a:t>includes </a:t>
            </a:r>
            <a:r>
              <a:rPr lang="en-CA" sz="2000" dirty="0" smtClean="0"/>
              <a:t>commitments </a:t>
            </a:r>
            <a:r>
              <a:rPr lang="en-CA" sz="2000" dirty="0"/>
              <a:t>from BC to provide data to FNESC as well as community-specific data to First Nations.</a:t>
            </a:r>
          </a:p>
          <a:p>
            <a:pPr>
              <a:lnSpc>
                <a:spcPct val="90000"/>
              </a:lnSpc>
            </a:pPr>
            <a:r>
              <a:rPr lang="en-CA" sz="2000" dirty="0" smtClean="0"/>
              <a:t>There </a:t>
            </a:r>
            <a:r>
              <a:rPr lang="en-CA" sz="2000" dirty="0"/>
              <a:t>is now a February enrolment count of </a:t>
            </a:r>
            <a:r>
              <a:rPr lang="en-CA" sz="2000" dirty="0" smtClean="0"/>
              <a:t>on-reserve </a:t>
            </a:r>
            <a:r>
              <a:rPr lang="en-CA" sz="2000" dirty="0"/>
              <a:t>students </a:t>
            </a:r>
            <a:r>
              <a:rPr lang="en-CA" sz="2000" dirty="0" smtClean="0"/>
              <a:t>(</a:t>
            </a:r>
            <a:r>
              <a:rPr lang="en-CA" sz="2000" dirty="0"/>
              <a:t>second count) and this </a:t>
            </a:r>
            <a:r>
              <a:rPr lang="en-CA" sz="2000" dirty="0" smtClean="0"/>
              <a:t>number is published in the </a:t>
            </a:r>
            <a:r>
              <a:rPr lang="en-CA" sz="2000" i="1" dirty="0" smtClean="0"/>
              <a:t>How </a:t>
            </a:r>
            <a:r>
              <a:rPr lang="en-CA" sz="2000" i="1" dirty="0"/>
              <a:t>Are We Doing</a:t>
            </a:r>
            <a:r>
              <a:rPr lang="en-CA" sz="2000" i="1" dirty="0" smtClean="0"/>
              <a:t>? Report.</a:t>
            </a:r>
            <a:endParaRPr lang="en-CA" sz="2000" dirty="0"/>
          </a:p>
          <a:p>
            <a:pPr>
              <a:lnSpc>
                <a:spcPct val="90000"/>
              </a:lnSpc>
            </a:pPr>
            <a:r>
              <a:rPr lang="en-US" sz="2000" dirty="0" smtClean="0"/>
              <a:t>First Nations </a:t>
            </a:r>
            <a:r>
              <a:rPr lang="en-US" sz="2000" dirty="0"/>
              <a:t>Educational Outcome Improvement Teams have been developed to engage with specific school districts to develop school district plans to improve educational </a:t>
            </a:r>
            <a:r>
              <a:rPr lang="en-US" sz="2000" dirty="0" smtClean="0"/>
              <a:t>outcomes for First Nations students.</a:t>
            </a:r>
          </a:p>
        </p:txBody>
      </p:sp>
      <p:sp>
        <p:nvSpPr>
          <p:cNvPr id="4" name="Slide Number Placeholder 3"/>
          <p:cNvSpPr>
            <a:spLocks noGrp="1"/>
          </p:cNvSpPr>
          <p:nvPr>
            <p:ph type="sldNum" sz="quarter" idx="12"/>
          </p:nvPr>
        </p:nvSpPr>
        <p:spPr/>
        <p:txBody>
          <a:bodyPr/>
          <a:lstStyle/>
          <a:p>
            <a:fld id="{CC712354-B87A-C643-A32E-40CC1505842A}" type="slidenum">
              <a:rPr lang="en-US" smtClean="0"/>
              <a:pPr/>
              <a:t>21</a:t>
            </a:fld>
            <a:endParaRPr lang="en-US" dirty="0"/>
          </a:p>
        </p:txBody>
      </p:sp>
    </p:spTree>
    <p:extLst>
      <p:ext uri="{BB962C8B-B14F-4D97-AF65-F5344CB8AC3E}">
        <p14:creationId xmlns:p14="http://schemas.microsoft.com/office/powerpoint/2010/main" val="96172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Post-Secondary Education</a:t>
            </a:r>
            <a:endParaRPr lang="en-CA" dirty="0"/>
          </a:p>
        </p:txBody>
      </p:sp>
      <p:sp>
        <p:nvSpPr>
          <p:cNvPr id="3" name="Slide Number Placeholder 2"/>
          <p:cNvSpPr>
            <a:spLocks noGrp="1"/>
          </p:cNvSpPr>
          <p:nvPr>
            <p:ph type="sldNum" sz="quarter" idx="12"/>
          </p:nvPr>
        </p:nvSpPr>
        <p:spPr/>
        <p:txBody>
          <a:bodyPr/>
          <a:lstStyle/>
          <a:p>
            <a:fld id="{CC712354-B87A-C643-A32E-40CC1505842A}" type="slidenum">
              <a:rPr lang="en-US" smtClean="0"/>
              <a:pPr/>
              <a:t>22</a:t>
            </a:fld>
            <a:endParaRPr lang="en-US" dirty="0"/>
          </a:p>
        </p:txBody>
      </p:sp>
    </p:spTree>
    <p:extLst>
      <p:ext uri="{BB962C8B-B14F-4D97-AF65-F5344CB8AC3E}">
        <p14:creationId xmlns:p14="http://schemas.microsoft.com/office/powerpoint/2010/main" val="863450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BC Tripartite Post-Secondary Education Model</a:t>
            </a:r>
            <a:endParaRPr lang="en-US" dirty="0"/>
          </a:p>
        </p:txBody>
      </p:sp>
      <p:sp>
        <p:nvSpPr>
          <p:cNvPr id="5" name="Content Placeholder 4"/>
          <p:cNvSpPr>
            <a:spLocks noGrp="1"/>
          </p:cNvSpPr>
          <p:nvPr>
            <p:ph idx="1"/>
          </p:nvPr>
        </p:nvSpPr>
        <p:spPr>
          <a:xfrm>
            <a:off x="838200" y="2142699"/>
            <a:ext cx="10515600" cy="4266652"/>
          </a:xfrm>
        </p:spPr>
        <p:txBody>
          <a:bodyPr>
            <a:normAutofit fontScale="70000" lnSpcReduction="20000"/>
          </a:bodyPr>
          <a:lstStyle/>
          <a:p>
            <a:r>
              <a:rPr lang="en-US" dirty="0" smtClean="0"/>
              <a:t>BC First Nations are developing a BC Tripartite Post-Secondary Education Model, which comprises four pillars:</a:t>
            </a:r>
          </a:p>
          <a:p>
            <a:pPr lvl="1"/>
            <a:r>
              <a:rPr lang="en-US" dirty="0" smtClean="0"/>
              <a:t>Students</a:t>
            </a:r>
          </a:p>
          <a:p>
            <a:pPr lvl="1"/>
            <a:r>
              <a:rPr lang="en-US" dirty="0" smtClean="0"/>
              <a:t>First Nations institutes</a:t>
            </a:r>
          </a:p>
          <a:p>
            <a:pPr lvl="1"/>
            <a:r>
              <a:rPr lang="en-US" dirty="0" smtClean="0"/>
              <a:t>Community-based program delivery</a:t>
            </a:r>
          </a:p>
          <a:p>
            <a:pPr lvl="1"/>
            <a:r>
              <a:rPr lang="en-US" dirty="0" smtClean="0"/>
              <a:t>A responsive public post-secondary system</a:t>
            </a:r>
          </a:p>
          <a:p>
            <a:r>
              <a:rPr lang="en-US" dirty="0" smtClean="0"/>
              <a:t>Engagement with First Nations on the development of the model to date has included:</a:t>
            </a:r>
          </a:p>
          <a:p>
            <a:pPr lvl="1"/>
            <a:r>
              <a:rPr lang="en-US" dirty="0" smtClean="0"/>
              <a:t>Post-Secondary Education Gathering, October 2018 </a:t>
            </a:r>
          </a:p>
          <a:p>
            <a:pPr lvl="1"/>
            <a:r>
              <a:rPr lang="en-US" dirty="0" smtClean="0"/>
              <a:t>Regional Sessions, 2018 and 2019 </a:t>
            </a:r>
          </a:p>
          <a:p>
            <a:pPr lvl="1"/>
            <a:r>
              <a:rPr lang="en-US" dirty="0" smtClean="0"/>
              <a:t>Indigenous Adult and Higher Learning Association AGM/Conference, 2018 and 2019 </a:t>
            </a:r>
          </a:p>
          <a:p>
            <a:pPr lvl="1"/>
            <a:r>
              <a:rPr lang="en-US" dirty="0" smtClean="0"/>
              <a:t>PSE Coordinator Workshops, 2018 and 2019 </a:t>
            </a:r>
          </a:p>
        </p:txBody>
      </p:sp>
      <p:sp>
        <p:nvSpPr>
          <p:cNvPr id="2" name="Slide Number Placeholder 1"/>
          <p:cNvSpPr>
            <a:spLocks noGrp="1"/>
          </p:cNvSpPr>
          <p:nvPr>
            <p:ph type="sldNum" sz="quarter" idx="12"/>
          </p:nvPr>
        </p:nvSpPr>
        <p:spPr/>
        <p:txBody>
          <a:bodyPr/>
          <a:lstStyle/>
          <a:p>
            <a:fld id="{CC712354-B87A-C643-A32E-40CC1505842A}" type="slidenum">
              <a:rPr lang="en-US" smtClean="0"/>
              <a:pPr/>
              <a:t>23</a:t>
            </a:fld>
            <a:endParaRPr lang="en-US" dirty="0"/>
          </a:p>
        </p:txBody>
      </p:sp>
      <p:sp>
        <p:nvSpPr>
          <p:cNvPr id="6" name="TextBox 5"/>
          <p:cNvSpPr txBox="1"/>
          <p:nvPr/>
        </p:nvSpPr>
        <p:spPr>
          <a:xfrm>
            <a:off x="7032978" y="5896889"/>
            <a:ext cx="4320822" cy="646331"/>
          </a:xfrm>
          <a:prstGeom prst="rect">
            <a:avLst/>
          </a:prstGeom>
          <a:noFill/>
          <a:ln>
            <a:solidFill>
              <a:srgbClr val="C00000"/>
            </a:solidFill>
          </a:ln>
        </p:spPr>
        <p:txBody>
          <a:bodyPr wrap="square" rtlCol="0">
            <a:spAutoFit/>
          </a:bodyPr>
          <a:lstStyle/>
          <a:p>
            <a:r>
              <a:rPr lang="en-US" dirty="0" smtClean="0"/>
              <a:t>See Handout:</a:t>
            </a:r>
            <a:endParaRPr lang="en-US" dirty="0"/>
          </a:p>
          <a:p>
            <a:r>
              <a:rPr lang="en-US" dirty="0" smtClean="0"/>
              <a:t>Post-Secondary Policy Update and Graphic</a:t>
            </a:r>
            <a:endParaRPr lang="en-CA" dirty="0"/>
          </a:p>
        </p:txBody>
      </p:sp>
    </p:spTree>
    <p:extLst>
      <p:ext uri="{BB962C8B-B14F-4D97-AF65-F5344CB8AC3E}">
        <p14:creationId xmlns:p14="http://schemas.microsoft.com/office/powerpoint/2010/main" val="37631322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Funding to Support Development of a First Nations Regional Post-Secondary Model </a:t>
            </a:r>
            <a:endParaRPr lang="en-US" dirty="0"/>
          </a:p>
        </p:txBody>
      </p:sp>
      <p:sp>
        <p:nvSpPr>
          <p:cNvPr id="3" name="Content Placeholder 2"/>
          <p:cNvSpPr>
            <a:spLocks noGrp="1"/>
          </p:cNvSpPr>
          <p:nvPr>
            <p:ph idx="1"/>
          </p:nvPr>
        </p:nvSpPr>
        <p:spPr>
          <a:xfrm>
            <a:off x="838200" y="2142699"/>
            <a:ext cx="10617200" cy="4034264"/>
          </a:xfrm>
        </p:spPr>
        <p:txBody>
          <a:bodyPr>
            <a:normAutofit/>
          </a:bodyPr>
          <a:lstStyle/>
          <a:p>
            <a:r>
              <a:rPr lang="en-US" sz="2400" dirty="0" smtClean="0"/>
              <a:t>The federal government has committed to providing $7.5M over three years for the development of regional models.  We expect to receive an allocation for BC that is consistent with BC’s First Nations population (approx. $350,000 for 2019-20).</a:t>
            </a:r>
          </a:p>
          <a:p>
            <a:r>
              <a:rPr lang="en-US" sz="2400" dirty="0" smtClean="0"/>
              <a:t>This funding will be used to support further engagement </a:t>
            </a:r>
            <a:r>
              <a:rPr lang="en-US" sz="2400" dirty="0"/>
              <a:t>and the development of the model.  This will include regional and provincial gatherings, research and advocacy work.</a:t>
            </a:r>
          </a:p>
          <a:p>
            <a:endParaRPr lang="en-US" sz="2400" dirty="0" smtClean="0"/>
          </a:p>
        </p:txBody>
      </p:sp>
      <p:sp>
        <p:nvSpPr>
          <p:cNvPr id="4" name="Slide Number Placeholder 3"/>
          <p:cNvSpPr>
            <a:spLocks noGrp="1"/>
          </p:cNvSpPr>
          <p:nvPr>
            <p:ph type="sldNum" sz="quarter" idx="12"/>
          </p:nvPr>
        </p:nvSpPr>
        <p:spPr/>
        <p:txBody>
          <a:bodyPr/>
          <a:lstStyle/>
          <a:p>
            <a:fld id="{CC712354-B87A-C643-A32E-40CC1505842A}" type="slidenum">
              <a:rPr lang="en-US" smtClean="0"/>
              <a:pPr/>
              <a:t>24</a:t>
            </a:fld>
            <a:endParaRPr lang="en-US" dirty="0"/>
          </a:p>
        </p:txBody>
      </p:sp>
    </p:spTree>
    <p:extLst>
      <p:ext uri="{BB962C8B-B14F-4D97-AF65-F5344CB8AC3E}">
        <p14:creationId xmlns:p14="http://schemas.microsoft.com/office/powerpoint/2010/main" val="4235557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Engagement Funding</a:t>
            </a:r>
            <a:endParaRPr lang="en-US" dirty="0"/>
          </a:p>
        </p:txBody>
      </p:sp>
      <p:sp>
        <p:nvSpPr>
          <p:cNvPr id="3" name="Content Placeholder 2"/>
          <p:cNvSpPr>
            <a:spLocks noGrp="1"/>
          </p:cNvSpPr>
          <p:nvPr>
            <p:ph idx="1"/>
          </p:nvPr>
        </p:nvSpPr>
        <p:spPr>
          <a:xfrm>
            <a:off x="838200" y="2142698"/>
            <a:ext cx="10515600" cy="4169265"/>
          </a:xfrm>
        </p:spPr>
        <p:txBody>
          <a:bodyPr>
            <a:normAutofit fontScale="92500" lnSpcReduction="20000"/>
          </a:bodyPr>
          <a:lstStyle/>
          <a:p>
            <a:r>
              <a:rPr lang="en-US" dirty="0" smtClean="0"/>
              <a:t>This funding will support FNESC and IAHLA in undertaking a comprehensive engagement process that integrates discussion and validation of the BC Tripartite PSE Model with First Nations throughout BC.</a:t>
            </a:r>
          </a:p>
          <a:p>
            <a:r>
              <a:rPr lang="en-US" dirty="0" smtClean="0"/>
              <a:t>Funding will support the following categories of activities to inform the development of the BC Tripartite post secondary model:</a:t>
            </a:r>
          </a:p>
          <a:p>
            <a:pPr lvl="1"/>
            <a:r>
              <a:rPr lang="en-US" dirty="0" smtClean="0"/>
              <a:t>Provincial PSE Gatherings</a:t>
            </a:r>
          </a:p>
          <a:p>
            <a:pPr lvl="1"/>
            <a:r>
              <a:rPr lang="en-US" dirty="0" smtClean="0"/>
              <a:t>Regional workshops</a:t>
            </a:r>
          </a:p>
          <a:p>
            <a:pPr lvl="1"/>
            <a:r>
              <a:rPr lang="en-US" dirty="0" smtClean="0"/>
              <a:t>Focus groups to support technical discussions</a:t>
            </a:r>
          </a:p>
          <a:p>
            <a:pPr lvl="1"/>
            <a:r>
              <a:rPr lang="en-US" dirty="0" smtClean="0"/>
              <a:t>Research and analysis</a:t>
            </a:r>
          </a:p>
          <a:p>
            <a:pPr lvl="1"/>
            <a:r>
              <a:rPr lang="en-US" dirty="0" smtClean="0"/>
              <a:t>Access to legal expertise</a:t>
            </a:r>
            <a:endParaRPr lang="en-US"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25</a:t>
            </a:fld>
            <a:endParaRPr lang="en-US" dirty="0"/>
          </a:p>
        </p:txBody>
      </p:sp>
    </p:spTree>
    <p:extLst>
      <p:ext uri="{BB962C8B-B14F-4D97-AF65-F5344CB8AC3E}">
        <p14:creationId xmlns:p14="http://schemas.microsoft.com/office/powerpoint/2010/main" val="4223911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24170" y="2960311"/>
            <a:ext cx="7943660" cy="1450785"/>
          </a:xfrm>
        </p:spPr>
        <p:txBody>
          <a:bodyPr>
            <a:normAutofit/>
          </a:bodyPr>
          <a:lstStyle/>
          <a:p>
            <a:r>
              <a:rPr lang="en-US" sz="4400" dirty="0"/>
              <a:t>Thank you for your commitment to First Nations education.</a:t>
            </a:r>
          </a:p>
        </p:txBody>
      </p:sp>
      <p:sp>
        <p:nvSpPr>
          <p:cNvPr id="2" name="Slide Number Placeholder 1"/>
          <p:cNvSpPr>
            <a:spLocks noGrp="1"/>
          </p:cNvSpPr>
          <p:nvPr>
            <p:ph type="sldNum" sz="quarter" idx="12"/>
          </p:nvPr>
        </p:nvSpPr>
        <p:spPr/>
        <p:txBody>
          <a:bodyPr/>
          <a:lstStyle/>
          <a:p>
            <a:fld id="{A8689E30-D3F2-4297-89BD-39A9F89560CC}" type="slidenum">
              <a:rPr lang="en-US" smtClean="0"/>
              <a:pPr/>
              <a:t>26</a:t>
            </a:fld>
            <a:endParaRPr lang="en-US" dirty="0"/>
          </a:p>
        </p:txBody>
      </p:sp>
      <p:sp>
        <p:nvSpPr>
          <p:cNvPr id="5" name="Text Placeholder 2"/>
          <p:cNvSpPr txBox="1">
            <a:spLocks/>
          </p:cNvSpPr>
          <p:nvPr/>
        </p:nvSpPr>
        <p:spPr>
          <a:xfrm>
            <a:off x="3464759" y="3777521"/>
            <a:ext cx="5849362" cy="533802"/>
          </a:xfrm>
          <a:prstGeom prst="rect">
            <a:avLst/>
          </a:prstGeom>
        </p:spPr>
        <p:txBody>
          <a:bodyPr>
            <a:noAutofit/>
          </a:bodyPr>
          <a:lstStyle>
            <a:lvl1pPr marL="0" indent="0" algn="l" defTabSz="914400" rtl="0" eaLnBrk="1" latinLnBrk="0" hangingPunct="1">
              <a:lnSpc>
                <a:spcPct val="90000"/>
              </a:lnSpc>
              <a:spcBef>
                <a:spcPts val="1000"/>
              </a:spcBef>
              <a:buFontTx/>
              <a:buNone/>
              <a:defRPr sz="2000" kern="1200">
                <a:solidFill>
                  <a:schemeClr val="bg2">
                    <a:lumMod val="25000"/>
                  </a:schemeClr>
                </a:solidFill>
                <a:latin typeface="Microsoft Sans Serif" panose="020B0604020202020204" pitchFamily="34" charset="0"/>
                <a:ea typeface="+mn-ea"/>
                <a:cs typeface="Microsoft Sans Serif"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25000"/>
                  </a:schemeClr>
                </a:solidFill>
                <a:latin typeface="Microsoft Sans Serif" panose="020B0604020202020204" pitchFamily="34" charset="0"/>
                <a:ea typeface="+mn-ea"/>
                <a:cs typeface="Microsoft Sans Serif" panose="020B0604020202020204" pitchFamily="34" charset="0"/>
              </a:defRPr>
            </a:lvl2pPr>
            <a:lvl3pPr marL="1143000" indent="-228600" algn="l" defTabSz="914400" rtl="0" eaLnBrk="1" latinLnBrk="0" hangingPunct="1">
              <a:lnSpc>
                <a:spcPct val="90000"/>
              </a:lnSpc>
              <a:spcBef>
                <a:spcPts val="500"/>
              </a:spcBef>
              <a:buFont typeface="Courier New" panose="02070309020205020404" pitchFamily="49" charset="0"/>
              <a:buChar char="o"/>
              <a:defRPr sz="1800" kern="1200">
                <a:solidFill>
                  <a:schemeClr val="bg2">
                    <a:lumMod val="25000"/>
                  </a:schemeClr>
                </a:solidFill>
                <a:latin typeface="Microsoft Sans Serif" panose="020B0604020202020204" pitchFamily="34" charset="0"/>
                <a:ea typeface="+mn-ea"/>
                <a:cs typeface="Microsoft Sans Serif" panose="020B0604020202020204" pitchFamily="34" charset="0"/>
              </a:defRPr>
            </a:lvl3pPr>
            <a:lvl4pPr marL="16002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icrosoft Sans Serif" panose="020B0604020202020204" pitchFamily="34" charset="0"/>
                <a:ea typeface="+mn-ea"/>
                <a:cs typeface="Microsoft Sans Serif" panose="020B0604020202020204" pitchFamily="34" charset="0"/>
              </a:defRPr>
            </a:lvl4pPr>
            <a:lvl5pPr marL="2057400" indent="-228600" algn="l" defTabSz="914400" rtl="0" eaLnBrk="1" latinLnBrk="0" hangingPunct="1">
              <a:lnSpc>
                <a:spcPct val="90000"/>
              </a:lnSpc>
              <a:spcBef>
                <a:spcPts val="500"/>
              </a:spcBef>
              <a:buFont typeface="Courier New" panose="02070309020205020404" pitchFamily="49" charset="0"/>
              <a:buChar char="o"/>
              <a:defRPr sz="2000" kern="1200">
                <a:solidFill>
                  <a:schemeClr val="tx1"/>
                </a:solidFill>
                <a:latin typeface="Microsoft Sans Serif" panose="020B0604020202020204" pitchFamily="34" charset="0"/>
                <a:ea typeface="+mn-ea"/>
                <a:cs typeface="Microsoft Sans Serif"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US" sz="2400" dirty="0">
              <a:solidFill>
                <a:schemeClr val="accent4"/>
              </a:solidFill>
            </a:endParaRPr>
          </a:p>
        </p:txBody>
      </p:sp>
      <p:pic>
        <p:nvPicPr>
          <p:cNvPr id="6" name="Picture Placeholder 4"/>
          <p:cNvPicPr>
            <a:picLocks noChangeAspect="1"/>
          </p:cNvPicPr>
          <p:nvPr/>
        </p:nvPicPr>
        <p:blipFill>
          <a:blip r:embed="rId3">
            <a:clrChange>
              <a:clrFrom>
                <a:srgbClr val="FFFEFD"/>
              </a:clrFrom>
              <a:clrTo>
                <a:srgbClr val="FFFEFD">
                  <a:alpha val="0"/>
                </a:srgbClr>
              </a:clrTo>
            </a:clrChange>
            <a:extLst>
              <a:ext uri="{28A0092B-C50C-407E-A947-70E740481C1C}">
                <a14:useLocalDpi xmlns:a14="http://schemas.microsoft.com/office/drawing/2010/main" val="0"/>
              </a:ext>
            </a:extLst>
          </a:blip>
          <a:stretch>
            <a:fillRect/>
          </a:stretch>
        </p:blipFill>
        <p:spPr>
          <a:xfrm>
            <a:off x="5394968" y="4903432"/>
            <a:ext cx="1402064" cy="1372359"/>
          </a:xfrm>
          <a:prstGeom prst="rect">
            <a:avLst/>
          </a:prstGeom>
          <a:noFill/>
          <a:ln>
            <a:noFill/>
          </a:ln>
        </p:spPr>
      </p:pic>
    </p:spTree>
    <p:extLst>
      <p:ext uri="{BB962C8B-B14F-4D97-AF65-F5344CB8AC3E}">
        <p14:creationId xmlns:p14="http://schemas.microsoft.com/office/powerpoint/2010/main" val="4099371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Presentation Overview</a:t>
            </a:r>
            <a:endParaRPr lang="en-US" dirty="0"/>
          </a:p>
        </p:txBody>
      </p:sp>
      <p:sp>
        <p:nvSpPr>
          <p:cNvPr id="4" name="Content Placeholder 3"/>
          <p:cNvSpPr>
            <a:spLocks noGrp="1"/>
          </p:cNvSpPr>
          <p:nvPr>
            <p:ph idx="1"/>
          </p:nvPr>
        </p:nvSpPr>
        <p:spPr/>
        <p:txBody>
          <a:bodyPr>
            <a:normAutofit/>
          </a:bodyPr>
          <a:lstStyle/>
          <a:p>
            <a:pPr marL="457200" indent="-457200">
              <a:buFont typeface="+mj-lt"/>
              <a:buAutoNum type="arabicPeriod"/>
            </a:pPr>
            <a:r>
              <a:rPr lang="en-US" sz="2400" dirty="0" smtClean="0"/>
              <a:t>FNESC Overview</a:t>
            </a:r>
          </a:p>
          <a:p>
            <a:pPr marL="457200" indent="-457200">
              <a:buFont typeface="+mj-lt"/>
              <a:buAutoNum type="arabicPeriod"/>
            </a:pPr>
            <a:r>
              <a:rPr lang="en-US" sz="2400" dirty="0" smtClean="0"/>
              <a:t>First Nations Education Jurisdiction </a:t>
            </a:r>
          </a:p>
          <a:p>
            <a:pPr marL="457200" indent="-457200">
              <a:buFont typeface="+mj-lt"/>
              <a:buAutoNum type="arabicPeriod"/>
            </a:pPr>
            <a:r>
              <a:rPr lang="en-US" sz="2400" dirty="0" smtClean="0"/>
              <a:t>BC Tripartite Education Agreement (BCTEA)</a:t>
            </a:r>
          </a:p>
          <a:p>
            <a:pPr marL="457200" indent="-457200">
              <a:buFont typeface="+mj-lt"/>
              <a:buAutoNum type="arabicPeriod"/>
            </a:pPr>
            <a:r>
              <a:rPr lang="en-US" sz="2400" dirty="0" smtClean="0"/>
              <a:t>Post-Secondary Education</a:t>
            </a:r>
            <a:endParaRPr lang="en-CA" sz="2400" dirty="0"/>
          </a:p>
        </p:txBody>
      </p:sp>
      <p:sp>
        <p:nvSpPr>
          <p:cNvPr id="5" name="Slide Number Placeholder 4"/>
          <p:cNvSpPr>
            <a:spLocks noGrp="1"/>
          </p:cNvSpPr>
          <p:nvPr>
            <p:ph type="sldNum" sz="quarter" idx="12"/>
          </p:nvPr>
        </p:nvSpPr>
        <p:spPr/>
        <p:txBody>
          <a:bodyPr/>
          <a:lstStyle/>
          <a:p>
            <a:fld id="{A8689E30-D3F2-4297-89BD-39A9F89560CC}" type="slidenum">
              <a:rPr lang="en-US" smtClean="0"/>
              <a:pPr/>
              <a:t>3</a:t>
            </a:fld>
            <a:endParaRPr lang="en-US" dirty="0"/>
          </a:p>
        </p:txBody>
      </p:sp>
    </p:spTree>
    <p:extLst>
      <p:ext uri="{BB962C8B-B14F-4D97-AF65-F5344CB8AC3E}">
        <p14:creationId xmlns:p14="http://schemas.microsoft.com/office/powerpoint/2010/main" val="3359367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About FNESC</a:t>
            </a:r>
          </a:p>
        </p:txBody>
      </p:sp>
      <p:sp>
        <p:nvSpPr>
          <p:cNvPr id="3" name="Content Placeholder 2"/>
          <p:cNvSpPr>
            <a:spLocks noGrp="1"/>
          </p:cNvSpPr>
          <p:nvPr>
            <p:ph idx="1"/>
          </p:nvPr>
        </p:nvSpPr>
        <p:spPr/>
        <p:txBody>
          <a:bodyPr>
            <a:normAutofit fontScale="92500"/>
          </a:bodyPr>
          <a:lstStyle/>
          <a:p>
            <a:r>
              <a:rPr lang="en-CA" sz="2400" dirty="0" smtClean="0"/>
              <a:t>FNESC </a:t>
            </a:r>
            <a:r>
              <a:rPr lang="en-CA" sz="2400" dirty="0"/>
              <a:t>works to support First Nations in their efforts to improve the success of all First </a:t>
            </a:r>
            <a:r>
              <a:rPr lang="en-CA" sz="2400" dirty="0" smtClean="0"/>
              <a:t>Nations </a:t>
            </a:r>
            <a:r>
              <a:rPr lang="en-CA" sz="2400" dirty="0"/>
              <a:t>students and advance First Nations education in BC. FNESC currently has </a:t>
            </a:r>
            <a:r>
              <a:rPr lang="en-CA" sz="2400" dirty="0" smtClean="0"/>
              <a:t>129 </a:t>
            </a:r>
            <a:r>
              <a:rPr lang="en-CA" sz="2400" dirty="0"/>
              <a:t>Board members</a:t>
            </a:r>
            <a:r>
              <a:rPr lang="en-CA" sz="2400" dirty="0" smtClean="0"/>
              <a:t>.</a:t>
            </a:r>
          </a:p>
          <a:p>
            <a:r>
              <a:rPr lang="en-US" sz="2400" dirty="0"/>
              <a:t>FNESC has a formal protocol with the First Nations Leadership Council (FNLC) that recognizes FNESC as the lead policy and advocacy body, as directed by First Nations governments, working to advance quality education, improved accountability, and improved education outcomes for all First Nation students in BC.</a:t>
            </a:r>
          </a:p>
          <a:p>
            <a:r>
              <a:rPr lang="en-US" sz="2400" dirty="0"/>
              <a:t>FNESC has subcommittees for Post-Secondary Education, Local Education Agreements, and First Nations Languages, as well as Personnel and Finance committees</a:t>
            </a:r>
            <a:r>
              <a:rPr lang="en-US" sz="2400" dirty="0" smtClean="0"/>
              <a:t>.</a:t>
            </a:r>
            <a:endParaRPr lang="en-CA" sz="2400" dirty="0"/>
          </a:p>
          <a:p>
            <a:endParaRPr lang="en-CA" dirty="0"/>
          </a:p>
        </p:txBody>
      </p:sp>
      <p:sp>
        <p:nvSpPr>
          <p:cNvPr id="6" name="Slide Number Placeholder 5"/>
          <p:cNvSpPr>
            <a:spLocks noGrp="1"/>
          </p:cNvSpPr>
          <p:nvPr>
            <p:ph type="sldNum" sz="quarter" idx="12"/>
          </p:nvPr>
        </p:nvSpPr>
        <p:spPr/>
        <p:txBody>
          <a:bodyPr/>
          <a:lstStyle/>
          <a:p>
            <a:fld id="{A8689E30-D3F2-4297-89BD-39A9F89560CC}" type="slidenum">
              <a:rPr lang="en-US" smtClean="0"/>
              <a:pPr/>
              <a:t>4</a:t>
            </a:fld>
            <a:endParaRPr lang="en-US" dirty="0"/>
          </a:p>
        </p:txBody>
      </p:sp>
    </p:spTree>
    <p:extLst>
      <p:ext uri="{BB962C8B-B14F-4D97-AF65-F5344CB8AC3E}">
        <p14:creationId xmlns:p14="http://schemas.microsoft.com/office/powerpoint/2010/main" val="4263342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BC First Nations Education Jurisdiction</a:t>
            </a:r>
            <a:endParaRPr lang="en-CA" dirty="0"/>
          </a:p>
        </p:txBody>
      </p:sp>
      <p:sp>
        <p:nvSpPr>
          <p:cNvPr id="4" name="Slide Number Placeholder 3"/>
          <p:cNvSpPr>
            <a:spLocks noGrp="1"/>
          </p:cNvSpPr>
          <p:nvPr>
            <p:ph type="sldNum" sz="quarter" idx="12"/>
          </p:nvPr>
        </p:nvSpPr>
        <p:spPr/>
        <p:txBody>
          <a:bodyPr/>
          <a:lstStyle/>
          <a:p>
            <a:fld id="{CC712354-B87A-C643-A32E-40CC1505842A}" type="slidenum">
              <a:rPr lang="en-US" smtClean="0"/>
              <a:pPr/>
              <a:t>5</a:t>
            </a:fld>
            <a:endParaRPr lang="en-US" dirty="0"/>
          </a:p>
        </p:txBody>
      </p:sp>
      <p:pic>
        <p:nvPicPr>
          <p:cNvPr id="7" name="Picture 6"/>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8862109" y="4150566"/>
            <a:ext cx="1681582" cy="2214767"/>
          </a:xfrm>
          <a:prstGeom prst="rect">
            <a:avLst/>
          </a:prstGeom>
        </p:spPr>
      </p:pic>
    </p:spTree>
    <p:extLst>
      <p:ext uri="{BB962C8B-B14F-4D97-AF65-F5344CB8AC3E}">
        <p14:creationId xmlns:p14="http://schemas.microsoft.com/office/powerpoint/2010/main" val="95026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Picture</a:t>
            </a:r>
            <a:endParaRPr lang="en-CA" dirty="0"/>
          </a:p>
        </p:txBody>
      </p:sp>
      <p:sp>
        <p:nvSpPr>
          <p:cNvPr id="3" name="Content Placeholder 2"/>
          <p:cNvSpPr>
            <a:spLocks noGrp="1"/>
          </p:cNvSpPr>
          <p:nvPr>
            <p:ph idx="1"/>
          </p:nvPr>
        </p:nvSpPr>
        <p:spPr/>
        <p:txBody>
          <a:bodyPr>
            <a:normAutofit lnSpcReduction="10000"/>
          </a:bodyPr>
          <a:lstStyle/>
          <a:p>
            <a:r>
              <a:rPr lang="en-CA" dirty="0" smtClean="0">
                <a:latin typeface="+mj-lt"/>
              </a:rPr>
              <a:t>There are currently 13 </a:t>
            </a:r>
            <a:r>
              <a:rPr lang="en-US" dirty="0" smtClean="0">
                <a:latin typeface="+mj-lt"/>
              </a:rPr>
              <a:t>Negotiating First Nations (NFNs) actively negotiating with Canada and BC to finalize updates to the education jurisdiction agreements. NFNs meet regularly to direct the education jurisdiction initiative.</a:t>
            </a:r>
          </a:p>
          <a:p>
            <a:r>
              <a:rPr lang="en-US" dirty="0" smtClean="0">
                <a:latin typeface="+mj-lt"/>
              </a:rPr>
              <a:t>There are also 56 Interested First Nations (IFNs) that have passed BCRs expressing an interest in the education jurisdiction initiative and have appointed a negotiator.</a:t>
            </a:r>
          </a:p>
          <a:p>
            <a:r>
              <a:rPr lang="en-US" dirty="0" smtClean="0">
                <a:latin typeface="+mj-lt"/>
              </a:rPr>
              <a:t>First </a:t>
            </a:r>
            <a:r>
              <a:rPr lang="en-US" dirty="0">
                <a:latin typeface="+mj-lt"/>
              </a:rPr>
              <a:t>Nations in BC have been advancing jurisdiction over education for more than two decades</a:t>
            </a:r>
            <a:r>
              <a:rPr lang="en-US" dirty="0" smtClean="0">
                <a:latin typeface="+mj-lt"/>
              </a:rPr>
              <a:t>.</a:t>
            </a:r>
          </a:p>
          <a:p>
            <a:endParaRPr lang="en-CA" dirty="0" smtClean="0"/>
          </a:p>
          <a:p>
            <a:endParaRPr lang="en-US" dirty="0"/>
          </a:p>
        </p:txBody>
      </p:sp>
      <p:sp>
        <p:nvSpPr>
          <p:cNvPr id="4" name="Slide Number Placeholder 3"/>
          <p:cNvSpPr>
            <a:spLocks noGrp="1"/>
          </p:cNvSpPr>
          <p:nvPr>
            <p:ph type="sldNum" sz="quarter" idx="12"/>
          </p:nvPr>
        </p:nvSpPr>
        <p:spPr/>
        <p:txBody>
          <a:bodyPr/>
          <a:lstStyle/>
          <a:p>
            <a:fld id="{A8689E30-D3F2-4297-89BD-39A9F89560CC}" type="slidenum">
              <a:rPr lang="en-US" smtClean="0"/>
              <a:pPr/>
              <a:t>6</a:t>
            </a:fld>
            <a:endParaRPr lang="en-US" dirty="0"/>
          </a:p>
        </p:txBody>
      </p:sp>
    </p:spTree>
    <p:extLst>
      <p:ext uri="{BB962C8B-B14F-4D97-AF65-F5344CB8AC3E}">
        <p14:creationId xmlns:p14="http://schemas.microsoft.com/office/powerpoint/2010/main" val="10038878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to Current Issues</a:t>
            </a:r>
            <a:endParaRPr lang="en-CA" dirty="0"/>
          </a:p>
        </p:txBody>
      </p:sp>
      <p:sp>
        <p:nvSpPr>
          <p:cNvPr id="3" name="Content Placeholder 2"/>
          <p:cNvSpPr>
            <a:spLocks noGrp="1"/>
          </p:cNvSpPr>
          <p:nvPr>
            <p:ph idx="1"/>
          </p:nvPr>
        </p:nvSpPr>
        <p:spPr/>
        <p:txBody>
          <a:bodyPr>
            <a:normAutofit fontScale="70000" lnSpcReduction="20000"/>
          </a:bodyPr>
          <a:lstStyle/>
          <a:p>
            <a:r>
              <a:rPr lang="en-US" dirty="0" smtClean="0">
                <a:latin typeface="+mj-lt"/>
              </a:rPr>
              <a:t>Canada</a:t>
            </a:r>
            <a:r>
              <a:rPr lang="en-US" dirty="0">
                <a:latin typeface="+mj-lt"/>
              </a:rPr>
              <a:t>, BC and FNESC signed a package of education jurisdiction agreements in 2006, which were exempt from the application of Canada’s OSR Policy. </a:t>
            </a:r>
          </a:p>
          <a:p>
            <a:r>
              <a:rPr lang="en-US" dirty="0">
                <a:latin typeface="+mj-lt"/>
              </a:rPr>
              <a:t>Federal and provincial supporting legislation was passed in 2006 and 2007.</a:t>
            </a:r>
          </a:p>
          <a:p>
            <a:r>
              <a:rPr lang="en-US" dirty="0">
                <a:latin typeface="+mj-lt"/>
              </a:rPr>
              <a:t>The only critical outstanding issue at that time was funding to support the implementation of the agreements</a:t>
            </a:r>
            <a:r>
              <a:rPr lang="en-US" dirty="0" smtClean="0">
                <a:latin typeface="+mj-lt"/>
              </a:rPr>
              <a:t>.</a:t>
            </a:r>
          </a:p>
          <a:p>
            <a:r>
              <a:rPr lang="en-US" dirty="0" smtClean="0">
                <a:latin typeface="+mj-lt"/>
              </a:rPr>
              <a:t>In 2010, negotiations came to a stand-still when Canada: </a:t>
            </a:r>
          </a:p>
          <a:p>
            <a:pPr lvl="1"/>
            <a:r>
              <a:rPr lang="en-US" dirty="0"/>
              <a:t>m</a:t>
            </a:r>
            <a:r>
              <a:rPr lang="en-US" dirty="0" smtClean="0"/>
              <a:t>ade funding offers </a:t>
            </a:r>
          </a:p>
          <a:p>
            <a:pPr lvl="1"/>
            <a:r>
              <a:rPr lang="en-US" dirty="0" smtClean="0"/>
              <a:t>unilaterally imposed its Own Source Revenue (OSR) Policy to the agreements.</a:t>
            </a:r>
          </a:p>
          <a:p>
            <a:r>
              <a:rPr lang="en-CA" dirty="0">
                <a:latin typeface="+mj-lt"/>
              </a:rPr>
              <a:t>In 2012-13, First Nations and Canada conducted joint </a:t>
            </a:r>
            <a:r>
              <a:rPr lang="en-CA" dirty="0" smtClean="0">
                <a:latin typeface="+mj-lt"/>
              </a:rPr>
              <a:t>research on the impacts of the OSR policy.</a:t>
            </a:r>
            <a:endParaRPr lang="en-CA" dirty="0">
              <a:latin typeface="+mj-lt"/>
            </a:endParaRPr>
          </a:p>
          <a:p>
            <a:pPr lvl="1"/>
            <a:r>
              <a:rPr lang="en-CA" dirty="0"/>
              <a:t>Research showed the application of the OSR Policy would result in a claw-back of education funding averaging 30% (ranging from 10% to 95</a:t>
            </a:r>
            <a:r>
              <a:rPr lang="en-CA" dirty="0" smtClean="0"/>
              <a:t>%).</a:t>
            </a:r>
            <a:endParaRPr lang="en-CA" dirty="0"/>
          </a:p>
        </p:txBody>
      </p:sp>
      <p:sp>
        <p:nvSpPr>
          <p:cNvPr id="4" name="Slide Number Placeholder 3"/>
          <p:cNvSpPr>
            <a:spLocks noGrp="1"/>
          </p:cNvSpPr>
          <p:nvPr>
            <p:ph type="sldNum" sz="quarter" idx="12"/>
          </p:nvPr>
        </p:nvSpPr>
        <p:spPr/>
        <p:txBody>
          <a:bodyPr/>
          <a:lstStyle/>
          <a:p>
            <a:fld id="{A8689E30-D3F2-4297-89BD-39A9F89560CC}" type="slidenum">
              <a:rPr lang="en-US" smtClean="0"/>
              <a:pPr/>
              <a:t>7</a:t>
            </a:fld>
            <a:endParaRPr lang="en-US" dirty="0"/>
          </a:p>
        </p:txBody>
      </p:sp>
    </p:spTree>
    <p:extLst>
      <p:ext uri="{BB962C8B-B14F-4D97-AF65-F5344CB8AC3E}">
        <p14:creationId xmlns:p14="http://schemas.microsoft.com/office/powerpoint/2010/main" val="3746557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the OSR Impediment</a:t>
            </a:r>
            <a:endParaRPr lang="en-CA" dirty="0"/>
          </a:p>
        </p:txBody>
      </p:sp>
      <p:sp>
        <p:nvSpPr>
          <p:cNvPr id="3" name="Content Placeholder 2"/>
          <p:cNvSpPr>
            <a:spLocks noGrp="1"/>
          </p:cNvSpPr>
          <p:nvPr>
            <p:ph idx="1"/>
          </p:nvPr>
        </p:nvSpPr>
        <p:spPr>
          <a:xfrm>
            <a:off x="838200" y="2142698"/>
            <a:ext cx="10515600" cy="4169265"/>
          </a:xfrm>
        </p:spPr>
        <p:txBody>
          <a:bodyPr>
            <a:normAutofit fontScale="70000" lnSpcReduction="20000"/>
          </a:bodyPr>
          <a:lstStyle/>
          <a:p>
            <a:r>
              <a:rPr lang="en-CA" dirty="0" smtClean="0">
                <a:latin typeface="+mj-lt"/>
              </a:rPr>
              <a:t>FNESC research also highlighted that the OSR Policy:</a:t>
            </a:r>
          </a:p>
          <a:p>
            <a:pPr lvl="1"/>
            <a:r>
              <a:rPr lang="en-CA" dirty="0" smtClean="0"/>
              <a:t>is not comparable to the funding model for public schools (which doesn’t look at school board revenues)</a:t>
            </a:r>
          </a:p>
          <a:p>
            <a:pPr lvl="1"/>
            <a:r>
              <a:rPr lang="en-CA" dirty="0" smtClean="0"/>
              <a:t>impacts First Nations’ ability to set their own priorities for spending</a:t>
            </a:r>
          </a:p>
          <a:p>
            <a:pPr lvl="1"/>
            <a:r>
              <a:rPr lang="en-CA" dirty="0" smtClean="0"/>
              <a:t>leads to inequitable financial impacts on First Nations.</a:t>
            </a:r>
          </a:p>
          <a:p>
            <a:r>
              <a:rPr lang="en-CA" dirty="0" smtClean="0">
                <a:latin typeface="+mj-lt"/>
              </a:rPr>
              <a:t>In 2015, Canada reversed its policy and reinstated the OSR Policy exemption for sectoral self-government agreements (such as education), and negotiations resumed.</a:t>
            </a:r>
          </a:p>
          <a:p>
            <a:r>
              <a:rPr lang="en-US" dirty="0" smtClean="0">
                <a:latin typeface="+mj-lt"/>
              </a:rPr>
              <a:t>New draft template agreements were developed and sent to Canada for approval that included a permanent OSR exemption in July 2019</a:t>
            </a:r>
            <a:r>
              <a:rPr lang="en-US" dirty="0">
                <a:latin typeface="+mj-lt"/>
              </a:rPr>
              <a:t>. </a:t>
            </a:r>
            <a:endParaRPr lang="en-US" dirty="0" smtClean="0">
              <a:latin typeface="+mj-lt"/>
            </a:endParaRPr>
          </a:p>
          <a:p>
            <a:r>
              <a:rPr lang="en-US" dirty="0" smtClean="0">
                <a:latin typeface="+mj-lt"/>
              </a:rPr>
              <a:t>NFNs </a:t>
            </a:r>
            <a:r>
              <a:rPr lang="en-US" dirty="0">
                <a:latin typeface="+mj-lt"/>
              </a:rPr>
              <a:t>were advised that PCO had confirmed the Minister’s ability to approve the replacement of the 2006 template agreements with the new jointly-developed versions on her own initiative (without the need for separate Cabinet approval).</a:t>
            </a:r>
            <a:endParaRPr lang="en-US" dirty="0" smtClean="0">
              <a:latin typeface="+mj-lt"/>
            </a:endParaRPr>
          </a:p>
        </p:txBody>
      </p:sp>
      <p:sp>
        <p:nvSpPr>
          <p:cNvPr id="4" name="Slide Number Placeholder 3"/>
          <p:cNvSpPr>
            <a:spLocks noGrp="1"/>
          </p:cNvSpPr>
          <p:nvPr>
            <p:ph type="sldNum" sz="quarter" idx="12"/>
          </p:nvPr>
        </p:nvSpPr>
        <p:spPr/>
        <p:txBody>
          <a:bodyPr/>
          <a:lstStyle/>
          <a:p>
            <a:fld id="{A8689E30-D3F2-4297-89BD-39A9F89560CC}" type="slidenum">
              <a:rPr lang="en-US" smtClean="0"/>
              <a:pPr/>
              <a:t>8</a:t>
            </a:fld>
            <a:endParaRPr lang="en-US" dirty="0"/>
          </a:p>
        </p:txBody>
      </p:sp>
    </p:spTree>
    <p:extLst>
      <p:ext uri="{BB962C8B-B14F-4D97-AF65-F5344CB8AC3E}">
        <p14:creationId xmlns:p14="http://schemas.microsoft.com/office/powerpoint/2010/main" val="2189946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Challenges</a:t>
            </a:r>
            <a:endParaRPr lang="en-CA" dirty="0"/>
          </a:p>
        </p:txBody>
      </p:sp>
      <p:sp>
        <p:nvSpPr>
          <p:cNvPr id="3" name="Content Placeholder 2"/>
          <p:cNvSpPr>
            <a:spLocks noGrp="1"/>
          </p:cNvSpPr>
          <p:nvPr>
            <p:ph idx="1"/>
          </p:nvPr>
        </p:nvSpPr>
        <p:spPr>
          <a:xfrm>
            <a:off x="838200" y="2142698"/>
            <a:ext cx="10515600" cy="4169265"/>
          </a:xfrm>
        </p:spPr>
        <p:txBody>
          <a:bodyPr>
            <a:normAutofit fontScale="70000" lnSpcReduction="20000"/>
          </a:bodyPr>
          <a:lstStyle/>
          <a:p>
            <a:r>
              <a:rPr lang="en-US" dirty="0">
                <a:latin typeface="+mj-lt"/>
              </a:rPr>
              <a:t>While awaiting for approval of the template agreements, plans for an initialing event </a:t>
            </a:r>
            <a:r>
              <a:rPr lang="en-US" dirty="0" smtClean="0">
                <a:latin typeface="+mj-lt"/>
              </a:rPr>
              <a:t>were </a:t>
            </a:r>
            <a:r>
              <a:rPr lang="en-US" dirty="0">
                <a:latin typeface="+mj-lt"/>
              </a:rPr>
              <a:t>stopped </a:t>
            </a:r>
            <a:r>
              <a:rPr lang="en-CA" dirty="0">
                <a:latin typeface="+mj-lt"/>
              </a:rPr>
              <a:t>in </a:t>
            </a:r>
            <a:r>
              <a:rPr lang="en-CA" dirty="0" smtClean="0">
                <a:latin typeface="+mj-lt"/>
              </a:rPr>
              <a:t>mid-August. </a:t>
            </a:r>
            <a:r>
              <a:rPr lang="en-CA" dirty="0">
                <a:latin typeface="+mj-lt"/>
              </a:rPr>
              <a:t>CIRNA officials advised that support from other departments through a federal steering committee </a:t>
            </a:r>
            <a:r>
              <a:rPr lang="en-CA" dirty="0" smtClean="0">
                <a:latin typeface="+mj-lt"/>
              </a:rPr>
              <a:t>was now </a:t>
            </a:r>
            <a:r>
              <a:rPr lang="en-CA" dirty="0">
                <a:latin typeface="+mj-lt"/>
              </a:rPr>
              <a:t>required before the updated jurisdiction </a:t>
            </a:r>
            <a:r>
              <a:rPr lang="en-CA" dirty="0" smtClean="0">
                <a:latin typeface="+mj-lt"/>
              </a:rPr>
              <a:t>agreements </a:t>
            </a:r>
            <a:r>
              <a:rPr lang="en-CA" dirty="0">
                <a:latin typeface="+mj-lt"/>
              </a:rPr>
              <a:t>could be approved</a:t>
            </a:r>
            <a:r>
              <a:rPr lang="en-CA" dirty="0" smtClean="0">
                <a:latin typeface="+mj-lt"/>
              </a:rPr>
              <a:t>.</a:t>
            </a:r>
            <a:endParaRPr lang="en-US" dirty="0" smtClean="0">
              <a:latin typeface="+mj-lt"/>
            </a:endParaRPr>
          </a:p>
          <a:p>
            <a:r>
              <a:rPr lang="en-US" dirty="0" smtClean="0">
                <a:latin typeface="+mj-lt"/>
              </a:rPr>
              <a:t>NFNs and FNESC have been very frustrated by inconsistent messaging regarding the federal approval process.</a:t>
            </a:r>
          </a:p>
          <a:p>
            <a:r>
              <a:rPr lang="en-US" dirty="0" smtClean="0">
                <a:latin typeface="+mj-lt"/>
              </a:rPr>
              <a:t>Various other options to advance the initiative were proposed by Canada and then also withdrawn over the weeks leading to the election.</a:t>
            </a:r>
          </a:p>
          <a:p>
            <a:r>
              <a:rPr lang="en-US" dirty="0" smtClean="0">
                <a:latin typeface="+mj-lt"/>
              </a:rPr>
              <a:t>To prevent further missteps, NFNs sent a letter to Deputy Minister Daniel Watson on September 18, 2019 proposing the development of a critical path to ensure that we can complete the final steps as soon as possible. </a:t>
            </a:r>
          </a:p>
          <a:p>
            <a:pPr lvl="1"/>
            <a:r>
              <a:rPr lang="en-US" dirty="0" smtClean="0"/>
              <a:t>NFNs have still not received a response to their letter.</a:t>
            </a:r>
          </a:p>
          <a:p>
            <a:pPr lvl="1"/>
            <a:r>
              <a:rPr lang="en-CA" dirty="0" smtClean="0"/>
              <a:t>However, Canada has prepared and shared a draft critical path with NFNs.</a:t>
            </a:r>
            <a:endParaRPr lang="en-US" dirty="0"/>
          </a:p>
        </p:txBody>
      </p:sp>
      <p:sp>
        <p:nvSpPr>
          <p:cNvPr id="4" name="Slide Number Placeholder 3"/>
          <p:cNvSpPr>
            <a:spLocks noGrp="1"/>
          </p:cNvSpPr>
          <p:nvPr>
            <p:ph type="sldNum" sz="quarter" idx="12"/>
          </p:nvPr>
        </p:nvSpPr>
        <p:spPr/>
        <p:txBody>
          <a:bodyPr/>
          <a:lstStyle/>
          <a:p>
            <a:fld id="{A8689E30-D3F2-4297-89BD-39A9F89560CC}" type="slidenum">
              <a:rPr lang="en-US" smtClean="0"/>
              <a:pPr/>
              <a:t>9</a:t>
            </a:fld>
            <a:endParaRPr lang="en-US" dirty="0"/>
          </a:p>
        </p:txBody>
      </p:sp>
    </p:spTree>
    <p:extLst>
      <p:ext uri="{BB962C8B-B14F-4D97-AF65-F5344CB8AC3E}">
        <p14:creationId xmlns:p14="http://schemas.microsoft.com/office/powerpoint/2010/main" val="3908156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9 09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19 09 theme" id="{1DCEC699-B0ED-4BCE-B207-9A93728CBD9B}" vid="{2DB46EB5-1073-49C0-828F-1170DA1F9DE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46393</TotalTime>
  <Words>2182</Words>
  <Application>Microsoft Office PowerPoint</Application>
  <PresentationFormat>Widescreen</PresentationFormat>
  <Paragraphs>179</Paragraphs>
  <Slides>26</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Narrow</vt:lpstr>
      <vt:lpstr>Calibri</vt:lpstr>
      <vt:lpstr>Calibri Light</vt:lpstr>
      <vt:lpstr>Courier New</vt:lpstr>
      <vt:lpstr>Microsoft Sans Serif</vt:lpstr>
      <vt:lpstr>Times New Roman</vt:lpstr>
      <vt:lpstr>2019 09 theme</vt:lpstr>
      <vt:lpstr>First Nation Education Updates: Education Jurisdiction, BCTEA, and Post-Secondary Education  Presented by Tyrone McNeil, President, FNESC Our Gathering, Westin Bayshore, Vancouver January 22, 2020</vt:lpstr>
      <vt:lpstr>Recognition of the Territory  </vt:lpstr>
      <vt:lpstr>Presentation Overview</vt:lpstr>
      <vt:lpstr>About FNESC</vt:lpstr>
      <vt:lpstr>BC First Nations Education Jurisdiction</vt:lpstr>
      <vt:lpstr>Current Picture</vt:lpstr>
      <vt:lpstr>Background to Current Issues</vt:lpstr>
      <vt:lpstr>Addressing the OSR Impediment</vt:lpstr>
      <vt:lpstr>Current Challenges</vt:lpstr>
      <vt:lpstr>Current Focus</vt:lpstr>
      <vt:lpstr>Current Challenges: Key Policy Issues</vt:lpstr>
      <vt:lpstr>Updating the Education Jurisdiction Agreements</vt:lpstr>
      <vt:lpstr>Next Steps</vt:lpstr>
      <vt:lpstr>BC Tripartite Education Agreement</vt:lpstr>
      <vt:lpstr>BC Tripartite Education Agreement (BCTEA)</vt:lpstr>
      <vt:lpstr>Advancing First Nations Education</vt:lpstr>
      <vt:lpstr>Transportation </vt:lpstr>
      <vt:lpstr>2019-20 Interim Approach to Transportation</vt:lpstr>
      <vt:lpstr>Local Education Agreements</vt:lpstr>
      <vt:lpstr>Local Education Agreements, cont’d</vt:lpstr>
      <vt:lpstr>Accountability</vt:lpstr>
      <vt:lpstr>Post-Secondary Education</vt:lpstr>
      <vt:lpstr>BC Tripartite Post-Secondary Education Model</vt:lpstr>
      <vt:lpstr>Federal Funding to Support Development of a First Nations Regional Post-Secondary Model </vt:lpstr>
      <vt:lpstr>Regional Engagement Funding</vt:lpstr>
      <vt:lpstr>Thank you for your commitment to First Nations education.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 TRIPARTITE  EDUCATION AGREEMENT:   SUPPORTING FIRST NATION  STUDENT SUCCESS</dc:title>
  <dc:creator>COX, KAITLYN (COXKAI000)</dc:creator>
  <cp:lastModifiedBy>Comm.</cp:lastModifiedBy>
  <cp:revision>609</cp:revision>
  <cp:lastPrinted>2020-01-13T18:12:08Z</cp:lastPrinted>
  <dcterms:created xsi:type="dcterms:W3CDTF">2018-06-29T17:18:15Z</dcterms:created>
  <dcterms:modified xsi:type="dcterms:W3CDTF">2020-01-20T19:12:51Z</dcterms:modified>
</cp:coreProperties>
</file>