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9" r:id="rId1"/>
  </p:sldMasterIdLst>
  <p:notesMasterIdLst>
    <p:notesMasterId r:id="rId33"/>
  </p:notesMasterIdLst>
  <p:handoutMasterIdLst>
    <p:handoutMasterId r:id="rId34"/>
  </p:handoutMasterIdLst>
  <p:sldIdLst>
    <p:sldId id="502" r:id="rId2"/>
    <p:sldId id="677" r:id="rId3"/>
    <p:sldId id="568" r:id="rId4"/>
    <p:sldId id="628" r:id="rId5"/>
    <p:sldId id="625" r:id="rId6"/>
    <p:sldId id="633" r:id="rId7"/>
    <p:sldId id="546" r:id="rId8"/>
    <p:sldId id="523" r:id="rId9"/>
    <p:sldId id="627" r:id="rId10"/>
    <p:sldId id="671" r:id="rId11"/>
    <p:sldId id="550" r:id="rId12"/>
    <p:sldId id="661" r:id="rId13"/>
    <p:sldId id="660" r:id="rId14"/>
    <p:sldId id="659" r:id="rId15"/>
    <p:sldId id="674" r:id="rId16"/>
    <p:sldId id="663" r:id="rId17"/>
    <p:sldId id="664" r:id="rId18"/>
    <p:sldId id="666" r:id="rId19"/>
    <p:sldId id="662" r:id="rId20"/>
    <p:sldId id="643" r:id="rId21"/>
    <p:sldId id="645" r:id="rId22"/>
    <p:sldId id="669" r:id="rId23"/>
    <p:sldId id="630" r:id="rId24"/>
    <p:sldId id="637" r:id="rId25"/>
    <p:sldId id="670" r:id="rId26"/>
    <p:sldId id="675" r:id="rId27"/>
    <p:sldId id="649" r:id="rId28"/>
    <p:sldId id="668" r:id="rId29"/>
    <p:sldId id="651" r:id="rId30"/>
    <p:sldId id="673" r:id="rId31"/>
    <p:sldId id="632" r:id="rId32"/>
  </p:sldIdLst>
  <p:sldSz cx="9144000" cy="5143500" type="screen16x9"/>
  <p:notesSz cx="6858000" cy="9296400"/>
  <p:custDataLst>
    <p:tags r:id="rId35"/>
  </p:custDataLst>
  <p:defaultTextStyle>
    <a:defPPr>
      <a:defRPr lang="en-CA"/>
    </a:defPPr>
    <a:lvl1pPr algn="l" rtl="0" fontAlgn="base">
      <a:lnSpc>
        <a:spcPct val="90000"/>
      </a:lnSpc>
      <a:spcBef>
        <a:spcPct val="0"/>
      </a:spcBef>
      <a:spcAft>
        <a:spcPct val="37000"/>
      </a:spcAft>
      <a:defRPr kern="1200">
        <a:solidFill>
          <a:schemeClr val="tx1"/>
        </a:solidFill>
        <a:latin typeface="Verdana" pitchFamily="34" charset="0"/>
        <a:ea typeface="+mn-ea"/>
        <a:cs typeface="+mn-cs"/>
      </a:defRPr>
    </a:lvl1pPr>
    <a:lvl2pPr marL="457200" algn="l" rtl="0" fontAlgn="base">
      <a:lnSpc>
        <a:spcPct val="90000"/>
      </a:lnSpc>
      <a:spcBef>
        <a:spcPct val="0"/>
      </a:spcBef>
      <a:spcAft>
        <a:spcPct val="37000"/>
      </a:spcAft>
      <a:defRPr kern="1200">
        <a:solidFill>
          <a:schemeClr val="tx1"/>
        </a:solidFill>
        <a:latin typeface="Verdana" pitchFamily="34" charset="0"/>
        <a:ea typeface="+mn-ea"/>
        <a:cs typeface="+mn-cs"/>
      </a:defRPr>
    </a:lvl2pPr>
    <a:lvl3pPr marL="914400" algn="l" rtl="0" fontAlgn="base">
      <a:lnSpc>
        <a:spcPct val="90000"/>
      </a:lnSpc>
      <a:spcBef>
        <a:spcPct val="0"/>
      </a:spcBef>
      <a:spcAft>
        <a:spcPct val="37000"/>
      </a:spcAft>
      <a:defRPr kern="1200">
        <a:solidFill>
          <a:schemeClr val="tx1"/>
        </a:solidFill>
        <a:latin typeface="Verdana" pitchFamily="34" charset="0"/>
        <a:ea typeface="+mn-ea"/>
        <a:cs typeface="+mn-cs"/>
      </a:defRPr>
    </a:lvl3pPr>
    <a:lvl4pPr marL="1371600" algn="l" rtl="0" fontAlgn="base">
      <a:lnSpc>
        <a:spcPct val="90000"/>
      </a:lnSpc>
      <a:spcBef>
        <a:spcPct val="0"/>
      </a:spcBef>
      <a:spcAft>
        <a:spcPct val="37000"/>
      </a:spcAft>
      <a:defRPr kern="1200">
        <a:solidFill>
          <a:schemeClr val="tx1"/>
        </a:solidFill>
        <a:latin typeface="Verdana" pitchFamily="34" charset="0"/>
        <a:ea typeface="+mn-ea"/>
        <a:cs typeface="+mn-cs"/>
      </a:defRPr>
    </a:lvl4pPr>
    <a:lvl5pPr marL="1828800" algn="l" rtl="0" fontAlgn="base">
      <a:lnSpc>
        <a:spcPct val="90000"/>
      </a:lnSpc>
      <a:spcBef>
        <a:spcPct val="0"/>
      </a:spcBef>
      <a:spcAft>
        <a:spcPct val="3700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540">
          <p15:clr>
            <a:srgbClr val="A4A3A4"/>
          </p15:clr>
        </p15:guide>
        <p15:guide id="2" pos="24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nda Beck" initials="B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808183"/>
    <a:srgbClr val="336FAE"/>
    <a:srgbClr val="17B3CC"/>
    <a:srgbClr val="F26225"/>
    <a:srgbClr val="9D4B57"/>
    <a:srgbClr val="3FA053"/>
    <a:srgbClr val="7E6FB2"/>
    <a:srgbClr val="B99067"/>
    <a:srgbClr val="D199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97" autoAdjust="0"/>
    <p:restoredTop sz="27636" autoAdjust="0"/>
  </p:normalViewPr>
  <p:slideViewPr>
    <p:cSldViewPr snapToObjects="1">
      <p:cViewPr varScale="1">
        <p:scale>
          <a:sx n="42" d="100"/>
          <a:sy n="42" d="100"/>
        </p:scale>
        <p:origin x="3510" y="48"/>
      </p:cViewPr>
      <p:guideLst>
        <p:guide orient="horz" pos="540"/>
        <p:guide pos="240"/>
      </p:guideLst>
    </p:cSldViewPr>
  </p:slideViewPr>
  <p:outlineViewPr>
    <p:cViewPr>
      <p:scale>
        <a:sx n="25" d="100"/>
        <a:sy n="25" d="100"/>
      </p:scale>
      <p:origin x="0" y="0"/>
    </p:cViewPr>
    <p:sldLst>
      <p:sld r:id="rId1" collapse="1"/>
    </p:sldLst>
  </p:outlineViewPr>
  <p:notesTextViewPr>
    <p:cViewPr>
      <p:scale>
        <a:sx n="125" d="100"/>
        <a:sy n="125" d="100"/>
      </p:scale>
      <p:origin x="0" y="0"/>
    </p:cViewPr>
  </p:notesTextViewPr>
  <p:sorterViewPr>
    <p:cViewPr>
      <p:scale>
        <a:sx n="100" d="100"/>
        <a:sy n="100" d="100"/>
      </p:scale>
      <p:origin x="0" y="-3072"/>
    </p:cViewPr>
  </p:sorterViewPr>
  <p:notesViewPr>
    <p:cSldViewPr snapToObjects="1">
      <p:cViewPr>
        <p:scale>
          <a:sx n="75" d="100"/>
          <a:sy n="75" d="100"/>
        </p:scale>
        <p:origin x="2342" y="-283"/>
      </p:cViewPr>
      <p:guideLst>
        <p:guide orient="horz" pos="2929"/>
        <p:guide pos="216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ohnsonD\AppData\Roaming\OpenText\OTEdit\EC_gcdocs\c12106156\NULL____"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
          <c:y val="5.4878048780487805E-2"/>
          <c:w val="0.96666666666666667"/>
          <c:h val="0.88414634146341464"/>
        </c:manualLayout>
      </c:layout>
      <c:doughnutChart>
        <c:varyColors val="1"/>
        <c:ser>
          <c:idx val="0"/>
          <c:order val="0"/>
          <c:tx>
            <c:strRef>
              <c:f>Sheet1!$B$1</c:f>
              <c:strCache>
                <c:ptCount val="1"/>
                <c:pt idx="0">
                  <c:v>Budget</c:v>
                </c:pt>
              </c:strCache>
            </c:strRef>
          </c:tx>
          <c:spPr>
            <a:ln w="3175">
              <a:noFill/>
            </a:ln>
          </c:spPr>
          <c:dPt>
            <c:idx val="0"/>
            <c:bubble3D val="0"/>
            <c:spPr>
              <a:solidFill>
                <a:srgbClr val="336FAE"/>
              </a:solidFill>
              <a:ln w="3175">
                <a:noFill/>
              </a:ln>
            </c:spPr>
            <c:extLst>
              <c:ext xmlns:c16="http://schemas.microsoft.com/office/drawing/2014/chart" uri="{C3380CC4-5D6E-409C-BE32-E72D297353CC}">
                <c16:uniqueId val="{00000001-389C-4905-A57F-CFF162D721CC}"/>
              </c:ext>
            </c:extLst>
          </c:dPt>
          <c:dPt>
            <c:idx val="1"/>
            <c:bubble3D val="0"/>
            <c:spPr>
              <a:solidFill>
                <a:srgbClr val="F26225"/>
              </a:solidFill>
              <a:ln w="3175">
                <a:noFill/>
              </a:ln>
            </c:spPr>
            <c:extLst>
              <c:ext xmlns:c16="http://schemas.microsoft.com/office/drawing/2014/chart" uri="{C3380CC4-5D6E-409C-BE32-E72D297353CC}">
                <c16:uniqueId val="{00000003-389C-4905-A57F-CFF162D721CC}"/>
              </c:ext>
            </c:extLst>
          </c:dPt>
          <c:dPt>
            <c:idx val="2"/>
            <c:bubble3D val="0"/>
            <c:spPr>
              <a:solidFill>
                <a:srgbClr val="17B3CC"/>
              </a:solidFill>
              <a:ln w="3175">
                <a:noFill/>
              </a:ln>
            </c:spPr>
            <c:extLst>
              <c:ext xmlns:c16="http://schemas.microsoft.com/office/drawing/2014/chart" uri="{C3380CC4-5D6E-409C-BE32-E72D297353CC}">
                <c16:uniqueId val="{00000005-389C-4905-A57F-CFF162D721CC}"/>
              </c:ext>
            </c:extLst>
          </c:dPt>
          <c:dPt>
            <c:idx val="3"/>
            <c:bubble3D val="0"/>
            <c:spPr>
              <a:solidFill>
                <a:srgbClr val="D199C6"/>
              </a:solidFill>
              <a:ln w="3175">
                <a:noFill/>
              </a:ln>
            </c:spPr>
            <c:extLst>
              <c:ext xmlns:c16="http://schemas.microsoft.com/office/drawing/2014/chart" uri="{C3380CC4-5D6E-409C-BE32-E72D297353CC}">
                <c16:uniqueId val="{00000007-389C-4905-A57F-CFF162D721CC}"/>
              </c:ext>
            </c:extLst>
          </c:dPt>
          <c:dPt>
            <c:idx val="4"/>
            <c:bubble3D val="0"/>
            <c:spPr>
              <a:solidFill>
                <a:srgbClr val="7E6FB2"/>
              </a:solidFill>
              <a:ln w="3175">
                <a:noFill/>
              </a:ln>
            </c:spPr>
            <c:extLst>
              <c:ext xmlns:c16="http://schemas.microsoft.com/office/drawing/2014/chart" uri="{C3380CC4-5D6E-409C-BE32-E72D297353CC}">
                <c16:uniqueId val="{00000009-389C-4905-A57F-CFF162D721CC}"/>
              </c:ext>
            </c:extLst>
          </c:dPt>
          <c:dPt>
            <c:idx val="5"/>
            <c:bubble3D val="0"/>
            <c:spPr>
              <a:solidFill>
                <a:srgbClr val="9D4B57"/>
              </a:solidFill>
              <a:ln w="3175">
                <a:noFill/>
              </a:ln>
            </c:spPr>
            <c:extLst>
              <c:ext xmlns:c16="http://schemas.microsoft.com/office/drawing/2014/chart" uri="{C3380CC4-5D6E-409C-BE32-E72D297353CC}">
                <c16:uniqueId val="{0000000B-389C-4905-A57F-CFF162D721CC}"/>
              </c:ext>
            </c:extLst>
          </c:dPt>
          <c:dPt>
            <c:idx val="6"/>
            <c:bubble3D val="0"/>
            <c:spPr>
              <a:solidFill>
                <a:srgbClr val="808183"/>
              </a:solidFill>
              <a:ln w="3175">
                <a:noFill/>
              </a:ln>
            </c:spPr>
            <c:extLst>
              <c:ext xmlns:c16="http://schemas.microsoft.com/office/drawing/2014/chart" uri="{C3380CC4-5D6E-409C-BE32-E72D297353CC}">
                <c16:uniqueId val="{0000000D-389C-4905-A57F-CFF162D721CC}"/>
              </c:ext>
            </c:extLst>
          </c:dPt>
          <c:dPt>
            <c:idx val="7"/>
            <c:bubble3D val="0"/>
            <c:spPr>
              <a:solidFill>
                <a:srgbClr val="E1ECCC"/>
              </a:solidFill>
              <a:ln w="3175">
                <a:noFill/>
              </a:ln>
            </c:spPr>
            <c:extLst>
              <c:ext xmlns:c16="http://schemas.microsoft.com/office/drawing/2014/chart" uri="{C3380CC4-5D6E-409C-BE32-E72D297353CC}">
                <c16:uniqueId val="{0000000E-0318-4018-9B29-3551BC939364}"/>
              </c:ext>
            </c:extLst>
          </c:dPt>
          <c:dPt>
            <c:idx val="8"/>
            <c:bubble3D val="0"/>
            <c:spPr>
              <a:solidFill>
                <a:srgbClr val="B99067"/>
              </a:solidFill>
              <a:ln w="3175">
                <a:noFill/>
              </a:ln>
            </c:spPr>
            <c:extLst>
              <c:ext xmlns:c16="http://schemas.microsoft.com/office/drawing/2014/chart" uri="{C3380CC4-5D6E-409C-BE32-E72D297353CC}">
                <c16:uniqueId val="{00000010-1052-47CB-A5DA-BD00F4D0C96E}"/>
              </c:ext>
            </c:extLst>
          </c:dPt>
          <c:dPt>
            <c:idx val="9"/>
            <c:bubble3D val="0"/>
            <c:spPr>
              <a:solidFill>
                <a:srgbClr val="3FA053"/>
              </a:solidFill>
              <a:ln w="3175">
                <a:noFill/>
              </a:ln>
            </c:spPr>
            <c:extLst>
              <c:ext xmlns:c16="http://schemas.microsoft.com/office/drawing/2014/chart" uri="{C3380CC4-5D6E-409C-BE32-E72D297353CC}">
                <c16:uniqueId val="{00000012-9C17-4AA8-801F-FF48BF76B49A}"/>
              </c:ext>
            </c:extLst>
          </c:dPt>
          <c:cat>
            <c:numRef>
              <c:f>Sheet1!$B$2:$B$11</c:f>
              <c:numCache>
                <c:formatCode>#,##0</c:formatCode>
                <c:ptCount val="10"/>
                <c:pt idx="0">
                  <c:v>230</c:v>
                </c:pt>
                <c:pt idx="1">
                  <c:v>138.6</c:v>
                </c:pt>
                <c:pt idx="2">
                  <c:v>160.69999999999999</c:v>
                </c:pt>
                <c:pt idx="3">
                  <c:v>8.9</c:v>
                </c:pt>
                <c:pt idx="4" formatCode="General">
                  <c:v>28.8</c:v>
                </c:pt>
                <c:pt idx="5">
                  <c:v>92.6</c:v>
                </c:pt>
                <c:pt idx="6">
                  <c:v>357.5</c:v>
                </c:pt>
                <c:pt idx="7">
                  <c:v>0.7</c:v>
                </c:pt>
                <c:pt idx="8">
                  <c:v>14.8</c:v>
                </c:pt>
                <c:pt idx="9">
                  <c:v>31.9</c:v>
                </c:pt>
              </c:numCache>
            </c:numRef>
          </c:cat>
          <c:val>
            <c:numRef>
              <c:f>Sheet1!$B$2:$B$11</c:f>
              <c:numCache>
                <c:formatCode>#,##0</c:formatCode>
                <c:ptCount val="10"/>
                <c:pt idx="0">
                  <c:v>230</c:v>
                </c:pt>
                <c:pt idx="1">
                  <c:v>138.6</c:v>
                </c:pt>
                <c:pt idx="2">
                  <c:v>160.69999999999999</c:v>
                </c:pt>
                <c:pt idx="3">
                  <c:v>8.9</c:v>
                </c:pt>
                <c:pt idx="4" formatCode="General">
                  <c:v>28.8</c:v>
                </c:pt>
                <c:pt idx="5">
                  <c:v>92.6</c:v>
                </c:pt>
                <c:pt idx="6">
                  <c:v>357.5</c:v>
                </c:pt>
                <c:pt idx="7">
                  <c:v>0.7</c:v>
                </c:pt>
                <c:pt idx="8">
                  <c:v>14.8</c:v>
                </c:pt>
                <c:pt idx="9">
                  <c:v>31.9</c:v>
                </c:pt>
              </c:numCache>
            </c:numRef>
          </c:val>
          <c:extLst>
            <c:ext xmlns:c16="http://schemas.microsoft.com/office/drawing/2014/chart" uri="{C3380CC4-5D6E-409C-BE32-E72D297353CC}">
              <c16:uniqueId val="{0000000E-389C-4905-A57F-CFF162D721CC}"/>
            </c:ext>
          </c:extLst>
        </c:ser>
        <c:dLbls>
          <c:showLegendKey val="0"/>
          <c:showVal val="0"/>
          <c:showCatName val="0"/>
          <c:showSerName val="0"/>
          <c:showPercent val="0"/>
          <c:showBubbleSize val="0"/>
          <c:showLeaderLines val="0"/>
        </c:dLbls>
        <c:firstSliceAng val="100"/>
        <c:holeSize val="59"/>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391591078011469E-2"/>
          <c:y val="0"/>
          <c:w val="0.9759521187609842"/>
          <c:h val="0.98175424218780694"/>
        </c:manualLayout>
      </c:layout>
      <c:barChart>
        <c:barDir val="col"/>
        <c:grouping val="stacked"/>
        <c:varyColors val="0"/>
        <c:ser>
          <c:idx val="0"/>
          <c:order val="0"/>
          <c:tx>
            <c:strRef>
              <c:f>Sheet1!$B$1</c:f>
              <c:strCache>
                <c:ptCount val="1"/>
                <c:pt idx="0">
                  <c:v>JP</c:v>
                </c:pt>
              </c:strCache>
            </c:strRef>
          </c:tx>
          <c:spPr>
            <a:solidFill>
              <a:srgbClr val="D199C6"/>
            </a:solidFill>
            <a:ln>
              <a:noFill/>
            </a:ln>
            <a:effectLst/>
          </c:spPr>
          <c:invertIfNegative val="0"/>
          <c:cat>
            <c:strRef>
              <c:f>Sheet1!$A$2:$A$3</c:f>
              <c:strCache>
                <c:ptCount val="2"/>
                <c:pt idx="0">
                  <c:v>2018-19</c:v>
                </c:pt>
                <c:pt idx="1">
                  <c:v>2019-20</c:v>
                </c:pt>
              </c:strCache>
            </c:strRef>
          </c:cat>
          <c:val>
            <c:numRef>
              <c:f>Sheet1!$B$2:$B$3</c:f>
              <c:numCache>
                <c:formatCode>General</c:formatCode>
                <c:ptCount val="2"/>
                <c:pt idx="0">
                  <c:v>5.6</c:v>
                </c:pt>
                <c:pt idx="1">
                  <c:v>8.9</c:v>
                </c:pt>
              </c:numCache>
            </c:numRef>
          </c:val>
          <c:extLst>
            <c:ext xmlns:c16="http://schemas.microsoft.com/office/drawing/2014/chart" uri="{C3380CC4-5D6E-409C-BE32-E72D297353CC}">
              <c16:uniqueId val="{00000000-A4B5-48E7-AD78-517628134881}"/>
            </c:ext>
          </c:extLst>
        </c:ser>
        <c:ser>
          <c:idx val="1"/>
          <c:order val="1"/>
          <c:tx>
            <c:strRef>
              <c:f>Sheet1!$C$1</c:f>
              <c:strCache>
                <c:ptCount val="1"/>
                <c:pt idx="0">
                  <c:v>EM</c:v>
                </c:pt>
              </c:strCache>
            </c:strRef>
          </c:tx>
          <c:spPr>
            <a:solidFill>
              <a:srgbClr val="B99067"/>
            </a:solidFill>
            <a:ln>
              <a:noFill/>
            </a:ln>
            <a:effectLst/>
          </c:spPr>
          <c:invertIfNegative val="0"/>
          <c:cat>
            <c:strRef>
              <c:f>Sheet1!$A$2:$A$3</c:f>
              <c:strCache>
                <c:ptCount val="2"/>
                <c:pt idx="0">
                  <c:v>2018-19</c:v>
                </c:pt>
                <c:pt idx="1">
                  <c:v>2019-20</c:v>
                </c:pt>
              </c:strCache>
            </c:strRef>
          </c:cat>
          <c:val>
            <c:numRef>
              <c:f>Sheet1!$C$2:$C$3</c:f>
              <c:numCache>
                <c:formatCode>General</c:formatCode>
                <c:ptCount val="2"/>
                <c:pt idx="0">
                  <c:v>26</c:v>
                </c:pt>
                <c:pt idx="1">
                  <c:v>14.8</c:v>
                </c:pt>
              </c:numCache>
            </c:numRef>
          </c:val>
          <c:extLst>
            <c:ext xmlns:c16="http://schemas.microsoft.com/office/drawing/2014/chart" uri="{C3380CC4-5D6E-409C-BE32-E72D297353CC}">
              <c16:uniqueId val="{00000001-A4B5-48E7-AD78-517628134881}"/>
            </c:ext>
          </c:extLst>
        </c:ser>
        <c:ser>
          <c:idx val="2"/>
          <c:order val="2"/>
          <c:tx>
            <c:strRef>
              <c:f>Sheet1!$D$1</c:f>
              <c:strCache>
                <c:ptCount val="1"/>
                <c:pt idx="0">
                  <c:v>Op</c:v>
                </c:pt>
              </c:strCache>
            </c:strRef>
          </c:tx>
          <c:spPr>
            <a:solidFill>
              <a:srgbClr val="7E6FB2"/>
            </a:solidFill>
            <a:ln>
              <a:noFill/>
            </a:ln>
            <a:effectLst/>
          </c:spPr>
          <c:invertIfNegative val="0"/>
          <c:cat>
            <c:strRef>
              <c:f>Sheet1!$A$2:$A$3</c:f>
              <c:strCache>
                <c:ptCount val="2"/>
                <c:pt idx="0">
                  <c:v>2018-19</c:v>
                </c:pt>
                <c:pt idx="1">
                  <c:v>2019-20</c:v>
                </c:pt>
              </c:strCache>
            </c:strRef>
          </c:cat>
          <c:val>
            <c:numRef>
              <c:f>Sheet1!$D$2:$D$3</c:f>
              <c:numCache>
                <c:formatCode>General</c:formatCode>
                <c:ptCount val="2"/>
                <c:pt idx="0">
                  <c:v>27.9</c:v>
                </c:pt>
                <c:pt idx="1">
                  <c:v>28.8</c:v>
                </c:pt>
              </c:numCache>
            </c:numRef>
          </c:val>
          <c:extLst>
            <c:ext xmlns:c16="http://schemas.microsoft.com/office/drawing/2014/chart" uri="{C3380CC4-5D6E-409C-BE32-E72D297353CC}">
              <c16:uniqueId val="{00000003-A4B5-48E7-AD78-517628134881}"/>
            </c:ext>
          </c:extLst>
        </c:ser>
        <c:ser>
          <c:idx val="3"/>
          <c:order val="3"/>
          <c:tx>
            <c:strRef>
              <c:f>Sheet1!$E$1</c:f>
              <c:strCache>
                <c:ptCount val="1"/>
                <c:pt idx="0">
                  <c:v>LED</c:v>
                </c:pt>
              </c:strCache>
            </c:strRef>
          </c:tx>
          <c:spPr>
            <a:solidFill>
              <a:srgbClr val="3FA053"/>
            </a:solidFill>
            <a:ln>
              <a:noFill/>
            </a:ln>
            <a:effectLst/>
          </c:spPr>
          <c:invertIfNegative val="0"/>
          <c:cat>
            <c:strRef>
              <c:f>Sheet1!$A$2:$A$3</c:f>
              <c:strCache>
                <c:ptCount val="2"/>
                <c:pt idx="0">
                  <c:v>2018-19</c:v>
                </c:pt>
                <c:pt idx="1">
                  <c:v>2019-20</c:v>
                </c:pt>
              </c:strCache>
            </c:strRef>
          </c:cat>
          <c:val>
            <c:numRef>
              <c:f>Sheet1!$E$2:$E$3</c:f>
              <c:numCache>
                <c:formatCode>General</c:formatCode>
                <c:ptCount val="2"/>
                <c:pt idx="0">
                  <c:v>41</c:v>
                </c:pt>
                <c:pt idx="1">
                  <c:v>32</c:v>
                </c:pt>
              </c:numCache>
            </c:numRef>
          </c:val>
          <c:extLst>
            <c:ext xmlns:c16="http://schemas.microsoft.com/office/drawing/2014/chart" uri="{C3380CC4-5D6E-409C-BE32-E72D297353CC}">
              <c16:uniqueId val="{00000004-A4B5-48E7-AD78-517628134881}"/>
            </c:ext>
          </c:extLst>
        </c:ser>
        <c:ser>
          <c:idx val="4"/>
          <c:order val="4"/>
          <c:tx>
            <c:strRef>
              <c:f>Sheet1!$F$1</c:f>
              <c:strCache>
                <c:ptCount val="1"/>
                <c:pt idx="0">
                  <c:v>CD</c:v>
                </c:pt>
              </c:strCache>
            </c:strRef>
          </c:tx>
          <c:spPr>
            <a:solidFill>
              <a:srgbClr val="9D4B57"/>
            </a:solidFill>
            <a:ln>
              <a:noFill/>
            </a:ln>
            <a:effectLst/>
          </c:spPr>
          <c:invertIfNegative val="0"/>
          <c:cat>
            <c:strRef>
              <c:f>Sheet1!$A$2:$A$3</c:f>
              <c:strCache>
                <c:ptCount val="2"/>
                <c:pt idx="0">
                  <c:v>2018-19</c:v>
                </c:pt>
                <c:pt idx="1">
                  <c:v>2019-20</c:v>
                </c:pt>
              </c:strCache>
            </c:strRef>
          </c:cat>
          <c:val>
            <c:numRef>
              <c:f>Sheet1!$F$2:$F$3</c:f>
              <c:numCache>
                <c:formatCode>General</c:formatCode>
                <c:ptCount val="2"/>
                <c:pt idx="0">
                  <c:v>94</c:v>
                </c:pt>
                <c:pt idx="1">
                  <c:v>92.6</c:v>
                </c:pt>
              </c:numCache>
            </c:numRef>
          </c:val>
          <c:extLst>
            <c:ext xmlns:c16="http://schemas.microsoft.com/office/drawing/2014/chart" uri="{C3380CC4-5D6E-409C-BE32-E72D297353CC}">
              <c16:uniqueId val="{00000005-A4B5-48E7-AD78-517628134881}"/>
            </c:ext>
          </c:extLst>
        </c:ser>
        <c:ser>
          <c:idx val="5"/>
          <c:order val="5"/>
          <c:tx>
            <c:strRef>
              <c:f>Sheet1!$G$1</c:f>
              <c:strCache>
                <c:ptCount val="1"/>
                <c:pt idx="0">
                  <c:v>Social</c:v>
                </c:pt>
              </c:strCache>
            </c:strRef>
          </c:tx>
          <c:spPr>
            <a:solidFill>
              <a:srgbClr val="F26225"/>
            </a:solidFill>
            <a:ln>
              <a:noFill/>
            </a:ln>
            <a:effectLst/>
          </c:spPr>
          <c:invertIfNegative val="0"/>
          <c:cat>
            <c:strRef>
              <c:f>Sheet1!$A$2:$A$3</c:f>
              <c:strCache>
                <c:ptCount val="2"/>
                <c:pt idx="0">
                  <c:v>2018-19</c:v>
                </c:pt>
                <c:pt idx="1">
                  <c:v>2019-20</c:v>
                </c:pt>
              </c:strCache>
            </c:strRef>
          </c:cat>
          <c:val>
            <c:numRef>
              <c:f>Sheet1!$G$2:$G$3</c:f>
              <c:numCache>
                <c:formatCode>General</c:formatCode>
                <c:ptCount val="2"/>
                <c:pt idx="0">
                  <c:v>133</c:v>
                </c:pt>
                <c:pt idx="1">
                  <c:v>139.9</c:v>
                </c:pt>
              </c:numCache>
            </c:numRef>
          </c:val>
          <c:extLst>
            <c:ext xmlns:c16="http://schemas.microsoft.com/office/drawing/2014/chart" uri="{C3380CC4-5D6E-409C-BE32-E72D297353CC}">
              <c16:uniqueId val="{00000006-A4B5-48E7-AD78-517628134881}"/>
            </c:ext>
          </c:extLst>
        </c:ser>
        <c:ser>
          <c:idx val="6"/>
          <c:order val="6"/>
          <c:tx>
            <c:strRef>
              <c:f>Sheet1!$H$1</c:f>
              <c:strCache>
                <c:ptCount val="1"/>
                <c:pt idx="0">
                  <c:v>CFS</c:v>
                </c:pt>
              </c:strCache>
            </c:strRef>
          </c:tx>
          <c:spPr>
            <a:solidFill>
              <a:srgbClr val="17B3CC"/>
            </a:solidFill>
            <a:ln>
              <a:noFill/>
            </a:ln>
            <a:effectLst/>
          </c:spPr>
          <c:invertIfNegative val="0"/>
          <c:cat>
            <c:strRef>
              <c:f>Sheet1!$A$2:$A$3</c:f>
              <c:strCache>
                <c:ptCount val="2"/>
                <c:pt idx="0">
                  <c:v>2018-19</c:v>
                </c:pt>
                <c:pt idx="1">
                  <c:v>2019-20</c:v>
                </c:pt>
              </c:strCache>
            </c:strRef>
          </c:cat>
          <c:val>
            <c:numRef>
              <c:f>Sheet1!$H$2:$H$3</c:f>
              <c:numCache>
                <c:formatCode>General</c:formatCode>
                <c:ptCount val="2"/>
                <c:pt idx="0">
                  <c:v>127</c:v>
                </c:pt>
                <c:pt idx="1">
                  <c:v>160.69999999999999</c:v>
                </c:pt>
              </c:numCache>
            </c:numRef>
          </c:val>
          <c:extLst>
            <c:ext xmlns:c16="http://schemas.microsoft.com/office/drawing/2014/chart" uri="{C3380CC4-5D6E-409C-BE32-E72D297353CC}">
              <c16:uniqueId val="{00000007-A4B5-48E7-AD78-517628134881}"/>
            </c:ext>
          </c:extLst>
        </c:ser>
        <c:ser>
          <c:idx val="7"/>
          <c:order val="7"/>
          <c:tx>
            <c:strRef>
              <c:f>Sheet1!$I$1</c:f>
              <c:strCache>
                <c:ptCount val="1"/>
                <c:pt idx="0">
                  <c:v>CI</c:v>
                </c:pt>
              </c:strCache>
            </c:strRef>
          </c:tx>
          <c:spPr>
            <a:solidFill>
              <a:srgbClr val="336FAE"/>
            </a:solidFill>
            <a:ln>
              <a:noFill/>
            </a:ln>
            <a:effectLst/>
          </c:spPr>
          <c:invertIfNegative val="0"/>
          <c:cat>
            <c:strRef>
              <c:f>Sheet1!$A$2:$A$3</c:f>
              <c:strCache>
                <c:ptCount val="2"/>
                <c:pt idx="0">
                  <c:v>2018-19</c:v>
                </c:pt>
                <c:pt idx="1">
                  <c:v>2019-20</c:v>
                </c:pt>
              </c:strCache>
            </c:strRef>
          </c:cat>
          <c:val>
            <c:numRef>
              <c:f>Sheet1!$I$2:$I$3</c:f>
              <c:numCache>
                <c:formatCode>General</c:formatCode>
                <c:ptCount val="2"/>
                <c:pt idx="0">
                  <c:v>236</c:v>
                </c:pt>
                <c:pt idx="1">
                  <c:v>229.7</c:v>
                </c:pt>
              </c:numCache>
            </c:numRef>
          </c:val>
          <c:extLst>
            <c:ext xmlns:c16="http://schemas.microsoft.com/office/drawing/2014/chart" uri="{C3380CC4-5D6E-409C-BE32-E72D297353CC}">
              <c16:uniqueId val="{00000008-A4B5-48E7-AD78-517628134881}"/>
            </c:ext>
          </c:extLst>
        </c:ser>
        <c:ser>
          <c:idx val="8"/>
          <c:order val="8"/>
          <c:tx>
            <c:strRef>
              <c:f>Sheet1!$J$1</c:f>
              <c:strCache>
                <c:ptCount val="1"/>
                <c:pt idx="0">
                  <c:v>Ed</c:v>
                </c:pt>
              </c:strCache>
            </c:strRef>
          </c:tx>
          <c:spPr>
            <a:solidFill>
              <a:srgbClr val="808183"/>
            </a:solidFill>
            <a:ln>
              <a:noFill/>
            </a:ln>
            <a:effectLst/>
          </c:spPr>
          <c:invertIfNegative val="0"/>
          <c:cat>
            <c:strRef>
              <c:f>Sheet1!$A$2:$A$3</c:f>
              <c:strCache>
                <c:ptCount val="2"/>
                <c:pt idx="0">
                  <c:v>2018-19</c:v>
                </c:pt>
                <c:pt idx="1">
                  <c:v>2019-20</c:v>
                </c:pt>
              </c:strCache>
            </c:strRef>
          </c:cat>
          <c:val>
            <c:numRef>
              <c:f>Sheet1!$J$2:$J$3</c:f>
              <c:numCache>
                <c:formatCode>General</c:formatCode>
                <c:ptCount val="2"/>
                <c:pt idx="0">
                  <c:v>337</c:v>
                </c:pt>
                <c:pt idx="1">
                  <c:v>357.4</c:v>
                </c:pt>
              </c:numCache>
            </c:numRef>
          </c:val>
          <c:extLst>
            <c:ext xmlns:c16="http://schemas.microsoft.com/office/drawing/2014/chart" uri="{C3380CC4-5D6E-409C-BE32-E72D297353CC}">
              <c16:uniqueId val="{00000009-A4B5-48E7-AD78-517628134881}"/>
            </c:ext>
          </c:extLst>
        </c:ser>
        <c:dLbls>
          <c:showLegendKey val="0"/>
          <c:showVal val="0"/>
          <c:showCatName val="0"/>
          <c:showSerName val="0"/>
          <c:showPercent val="0"/>
          <c:showBubbleSize val="0"/>
        </c:dLbls>
        <c:gapWidth val="122"/>
        <c:overlap val="100"/>
        <c:axId val="51099136"/>
        <c:axId val="51100672"/>
      </c:barChart>
      <c:catAx>
        <c:axId val="51099136"/>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 spcFirstLastPara="1" vertOverflow="ellipsis" wrap="square" anchor="t" anchorCtr="0"/>
          <a:lstStyle/>
          <a:p>
            <a:pPr>
              <a:defRPr sz="1197" b="0" i="0" u="none" strike="noStrike" kern="1200" baseline="0">
                <a:solidFill>
                  <a:schemeClr val="tx1">
                    <a:lumMod val="65000"/>
                    <a:lumOff val="35000"/>
                  </a:schemeClr>
                </a:solidFill>
                <a:latin typeface="+mn-lt"/>
                <a:ea typeface="+mn-ea"/>
                <a:cs typeface="+mn-cs"/>
              </a:defRPr>
            </a:pPr>
            <a:endParaRPr lang="en-US"/>
          </a:p>
        </c:txPr>
        <c:crossAx val="51100672"/>
        <c:crosses val="autoZero"/>
        <c:auto val="0"/>
        <c:lblAlgn val="ctr"/>
        <c:lblOffset val="100"/>
        <c:noMultiLvlLbl val="0"/>
      </c:catAx>
      <c:valAx>
        <c:axId val="5110067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51099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Block Funding</c:v>
                </c:pt>
              </c:strCache>
            </c:strRef>
          </c:tx>
          <c:spPr>
            <a:solidFill>
              <a:srgbClr val="508281"/>
            </a:solidFill>
            <a:ln>
              <a:noFill/>
            </a:ln>
            <a:effectLst/>
          </c:spPr>
          <c:invertIfNegative val="0"/>
          <c:cat>
            <c:strRef>
              <c:f>Sheet1!$A$2:$A$3</c:f>
              <c:strCache>
                <c:ptCount val="2"/>
                <c:pt idx="0">
                  <c:v>2019-20</c:v>
                </c:pt>
                <c:pt idx="1">
                  <c:v>2018-19</c:v>
                </c:pt>
              </c:strCache>
            </c:strRef>
          </c:cat>
          <c:val>
            <c:numRef>
              <c:f>Sheet1!$B$2:$B$3</c:f>
              <c:numCache>
                <c:formatCode>General</c:formatCode>
                <c:ptCount val="2"/>
                <c:pt idx="0">
                  <c:v>91</c:v>
                </c:pt>
                <c:pt idx="1">
                  <c:v>132</c:v>
                </c:pt>
              </c:numCache>
            </c:numRef>
          </c:val>
          <c:extLst>
            <c:ext xmlns:c16="http://schemas.microsoft.com/office/drawing/2014/chart" uri="{C3380CC4-5D6E-409C-BE32-E72D297353CC}">
              <c16:uniqueId val="{00000000-4F5A-424E-B2A8-6D141A78E535}"/>
            </c:ext>
          </c:extLst>
        </c:ser>
        <c:ser>
          <c:idx val="1"/>
          <c:order val="1"/>
          <c:tx>
            <c:strRef>
              <c:f>Sheet1!$C$1</c:f>
              <c:strCache>
                <c:ptCount val="1"/>
                <c:pt idx="0">
                  <c:v>10 yr Grant</c:v>
                </c:pt>
              </c:strCache>
            </c:strRef>
          </c:tx>
          <c:spPr>
            <a:solidFill>
              <a:srgbClr val="4DAEB3"/>
            </a:solidFill>
            <a:ln>
              <a:noFill/>
            </a:ln>
            <a:effectLst/>
          </c:spPr>
          <c:invertIfNegative val="0"/>
          <c:cat>
            <c:strRef>
              <c:f>Sheet1!$A$2:$A$3</c:f>
              <c:strCache>
                <c:ptCount val="2"/>
                <c:pt idx="0">
                  <c:v>2019-20</c:v>
                </c:pt>
                <c:pt idx="1">
                  <c:v>2018-19</c:v>
                </c:pt>
              </c:strCache>
            </c:strRef>
          </c:cat>
          <c:val>
            <c:numRef>
              <c:f>Sheet1!$C$2:$C$3</c:f>
              <c:numCache>
                <c:formatCode>General</c:formatCode>
                <c:ptCount val="2"/>
                <c:pt idx="0">
                  <c:v>172</c:v>
                </c:pt>
                <c:pt idx="1">
                  <c:v>0</c:v>
                </c:pt>
              </c:numCache>
            </c:numRef>
          </c:val>
          <c:extLst>
            <c:ext xmlns:c16="http://schemas.microsoft.com/office/drawing/2014/chart" uri="{C3380CC4-5D6E-409C-BE32-E72D297353CC}">
              <c16:uniqueId val="{00000001-4F5A-424E-B2A8-6D141A78E535}"/>
            </c:ext>
          </c:extLst>
        </c:ser>
        <c:ser>
          <c:idx val="2"/>
          <c:order val="2"/>
          <c:tx>
            <c:strRef>
              <c:f>Sheet1!$D$1</c:f>
              <c:strCache>
                <c:ptCount val="1"/>
                <c:pt idx="0">
                  <c:v>Non block</c:v>
                </c:pt>
              </c:strCache>
            </c:strRef>
          </c:tx>
          <c:spPr>
            <a:solidFill>
              <a:srgbClr val="84B3B2"/>
            </a:solidFill>
            <a:ln>
              <a:noFill/>
            </a:ln>
            <a:effectLst/>
          </c:spPr>
          <c:invertIfNegative val="0"/>
          <c:cat>
            <c:strRef>
              <c:f>Sheet1!$A$2:$A$3</c:f>
              <c:strCache>
                <c:ptCount val="2"/>
                <c:pt idx="0">
                  <c:v>2019-20</c:v>
                </c:pt>
                <c:pt idx="1">
                  <c:v>2018-19</c:v>
                </c:pt>
              </c:strCache>
            </c:strRef>
          </c:cat>
          <c:val>
            <c:numRef>
              <c:f>Sheet1!$D$2:$D$3</c:f>
              <c:numCache>
                <c:formatCode>General</c:formatCode>
                <c:ptCount val="2"/>
                <c:pt idx="0">
                  <c:v>721</c:v>
                </c:pt>
                <c:pt idx="1">
                  <c:v>893</c:v>
                </c:pt>
              </c:numCache>
            </c:numRef>
          </c:val>
          <c:extLst>
            <c:ext xmlns:c16="http://schemas.microsoft.com/office/drawing/2014/chart" uri="{C3380CC4-5D6E-409C-BE32-E72D297353CC}">
              <c16:uniqueId val="{00000002-4F5A-424E-B2A8-6D141A78E535}"/>
            </c:ext>
          </c:extLst>
        </c:ser>
        <c:ser>
          <c:idx val="3"/>
          <c:order val="3"/>
          <c:tx>
            <c:strRef>
              <c:f>Sheet1!$E$1</c:f>
              <c:strCache>
                <c:ptCount val="1"/>
                <c:pt idx="0">
                  <c:v>Column1</c:v>
                </c:pt>
              </c:strCache>
            </c:strRef>
          </c:tx>
          <c:spPr>
            <a:solidFill>
              <a:srgbClr val="B9B521"/>
            </a:solidFill>
            <a:ln>
              <a:noFill/>
            </a:ln>
            <a:effectLst/>
          </c:spPr>
          <c:invertIfNegative val="0"/>
          <c:cat>
            <c:strRef>
              <c:f>Sheet1!$A$2:$A$3</c:f>
              <c:strCache>
                <c:ptCount val="2"/>
                <c:pt idx="0">
                  <c:v>2019-20</c:v>
                </c:pt>
                <c:pt idx="1">
                  <c:v>2018-19</c:v>
                </c:pt>
              </c:strCache>
            </c:strRef>
          </c:cat>
          <c:val>
            <c:numRef>
              <c:f>Sheet1!$E$2:$E$3</c:f>
              <c:numCache>
                <c:formatCode>General</c:formatCode>
                <c:ptCount val="2"/>
              </c:numCache>
            </c:numRef>
          </c:val>
          <c:extLst>
            <c:ext xmlns:c16="http://schemas.microsoft.com/office/drawing/2014/chart" uri="{C3380CC4-5D6E-409C-BE32-E72D297353CC}">
              <c16:uniqueId val="{00000003-4F5A-424E-B2A8-6D141A78E535}"/>
            </c:ext>
          </c:extLst>
        </c:ser>
        <c:ser>
          <c:idx val="4"/>
          <c:order val="4"/>
          <c:tx>
            <c:strRef>
              <c:f>Sheet1!$F$1</c:f>
              <c:strCache>
                <c:ptCount val="1"/>
                <c:pt idx="0">
                  <c:v>Targeted</c:v>
                </c:pt>
              </c:strCache>
            </c:strRef>
          </c:tx>
          <c:spPr>
            <a:solidFill>
              <a:srgbClr val="628840"/>
            </a:solidFill>
            <a:ln>
              <a:noFill/>
            </a:ln>
            <a:effectLst/>
          </c:spPr>
          <c:invertIfNegative val="0"/>
          <c:cat>
            <c:strRef>
              <c:f>Sheet1!$A$2:$A$3</c:f>
              <c:strCache>
                <c:ptCount val="2"/>
                <c:pt idx="0">
                  <c:v>2019-20</c:v>
                </c:pt>
                <c:pt idx="1">
                  <c:v>2018-19</c:v>
                </c:pt>
              </c:strCache>
            </c:strRef>
          </c:cat>
          <c:val>
            <c:numRef>
              <c:f>Sheet1!$F$2:$F$3</c:f>
              <c:numCache>
                <c:formatCode>General</c:formatCode>
                <c:ptCount val="2"/>
              </c:numCache>
            </c:numRef>
          </c:val>
          <c:extLst>
            <c:ext xmlns:c16="http://schemas.microsoft.com/office/drawing/2014/chart" uri="{C3380CC4-5D6E-409C-BE32-E72D297353CC}">
              <c16:uniqueId val="{00000000-0CAA-4775-B7F3-967297325FCE}"/>
            </c:ext>
          </c:extLst>
        </c:ser>
        <c:dLbls>
          <c:showLegendKey val="0"/>
          <c:showVal val="0"/>
          <c:showCatName val="0"/>
          <c:showSerName val="0"/>
          <c:showPercent val="0"/>
          <c:showBubbleSize val="0"/>
        </c:dLbls>
        <c:gapWidth val="66"/>
        <c:overlap val="100"/>
        <c:axId val="49201152"/>
        <c:axId val="49202688"/>
      </c:barChart>
      <c:catAx>
        <c:axId val="49201152"/>
        <c:scaling>
          <c:orientation val="minMax"/>
        </c:scaling>
        <c:delete val="1"/>
        <c:axPos val="l"/>
        <c:numFmt formatCode="General" sourceLinked="1"/>
        <c:majorTickMark val="none"/>
        <c:minorTickMark val="none"/>
        <c:tickLblPos val="nextTo"/>
        <c:crossAx val="49202688"/>
        <c:crosses val="autoZero"/>
        <c:auto val="1"/>
        <c:lblAlgn val="ctr"/>
        <c:lblOffset val="100"/>
        <c:noMultiLvlLbl val="0"/>
      </c:catAx>
      <c:valAx>
        <c:axId val="49202688"/>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49201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bwMode="auto">
          <a:xfrm>
            <a:off x="14" y="7"/>
            <a:ext cx="2973975" cy="465137"/>
          </a:xfrm>
          <a:prstGeom prst="rect">
            <a:avLst/>
          </a:prstGeom>
          <a:noFill/>
          <a:ln w="9525">
            <a:noFill/>
            <a:miter lim="800000"/>
            <a:headEnd/>
            <a:tailEnd/>
          </a:ln>
          <a:effectLst/>
        </p:spPr>
        <p:txBody>
          <a:bodyPr vert="horz" wrap="square" lIns="91594" tIns="45795" rIns="91594" bIns="45795" numCol="1" anchor="t" anchorCtr="0" compatLnSpc="1">
            <a:prstTxWarp prst="textNoShape">
              <a:avLst/>
            </a:prstTxWarp>
          </a:bodyPr>
          <a:lstStyle>
            <a:lvl1pPr defTabSz="916214">
              <a:lnSpc>
                <a:spcPct val="100000"/>
              </a:lnSpc>
              <a:spcAft>
                <a:spcPct val="0"/>
              </a:spcAft>
              <a:defRPr sz="1100">
                <a:latin typeface="Arial" charset="0"/>
              </a:defRPr>
            </a:lvl1pPr>
          </a:lstStyle>
          <a:p>
            <a:pPr>
              <a:defRPr/>
            </a:pPr>
            <a:endParaRPr lang="en-CA" dirty="0"/>
          </a:p>
        </p:txBody>
      </p:sp>
      <p:sp>
        <p:nvSpPr>
          <p:cNvPr id="190467" name="Rectangle 3"/>
          <p:cNvSpPr>
            <a:spLocks noGrp="1" noChangeArrowheads="1"/>
          </p:cNvSpPr>
          <p:nvPr>
            <p:ph type="dt" sz="quarter" idx="1"/>
          </p:nvPr>
        </p:nvSpPr>
        <p:spPr bwMode="auto">
          <a:xfrm>
            <a:off x="3882479" y="7"/>
            <a:ext cx="2973975" cy="465137"/>
          </a:xfrm>
          <a:prstGeom prst="rect">
            <a:avLst/>
          </a:prstGeom>
          <a:noFill/>
          <a:ln w="9525">
            <a:noFill/>
            <a:miter lim="800000"/>
            <a:headEnd/>
            <a:tailEnd/>
          </a:ln>
          <a:effectLst/>
        </p:spPr>
        <p:txBody>
          <a:bodyPr vert="horz" wrap="square" lIns="91594" tIns="45795" rIns="91594" bIns="45795" numCol="1" anchor="t" anchorCtr="0" compatLnSpc="1">
            <a:prstTxWarp prst="textNoShape">
              <a:avLst/>
            </a:prstTxWarp>
          </a:bodyPr>
          <a:lstStyle>
            <a:lvl1pPr algn="r" defTabSz="916214">
              <a:lnSpc>
                <a:spcPct val="100000"/>
              </a:lnSpc>
              <a:spcAft>
                <a:spcPct val="0"/>
              </a:spcAft>
              <a:defRPr sz="1100">
                <a:latin typeface="Arial" charset="0"/>
              </a:defRPr>
            </a:lvl1pPr>
          </a:lstStyle>
          <a:p>
            <a:pPr>
              <a:defRPr/>
            </a:pPr>
            <a:endParaRPr lang="en-CA" dirty="0"/>
          </a:p>
        </p:txBody>
      </p:sp>
      <p:sp>
        <p:nvSpPr>
          <p:cNvPr id="190468" name="Rectangle 4"/>
          <p:cNvSpPr>
            <a:spLocks noGrp="1" noChangeArrowheads="1"/>
          </p:cNvSpPr>
          <p:nvPr>
            <p:ph type="ftr" sz="quarter" idx="2"/>
          </p:nvPr>
        </p:nvSpPr>
        <p:spPr bwMode="auto">
          <a:xfrm>
            <a:off x="14" y="8829683"/>
            <a:ext cx="2973975" cy="465137"/>
          </a:xfrm>
          <a:prstGeom prst="rect">
            <a:avLst/>
          </a:prstGeom>
          <a:noFill/>
          <a:ln w="9525">
            <a:noFill/>
            <a:miter lim="800000"/>
            <a:headEnd/>
            <a:tailEnd/>
          </a:ln>
          <a:effectLst/>
        </p:spPr>
        <p:txBody>
          <a:bodyPr vert="horz" wrap="square" lIns="91594" tIns="45795" rIns="91594" bIns="45795" numCol="1" anchor="b" anchorCtr="0" compatLnSpc="1">
            <a:prstTxWarp prst="textNoShape">
              <a:avLst/>
            </a:prstTxWarp>
          </a:bodyPr>
          <a:lstStyle>
            <a:lvl1pPr defTabSz="916214">
              <a:lnSpc>
                <a:spcPct val="100000"/>
              </a:lnSpc>
              <a:spcAft>
                <a:spcPct val="0"/>
              </a:spcAft>
              <a:defRPr sz="1100">
                <a:latin typeface="Arial" charset="0"/>
              </a:defRPr>
            </a:lvl1pPr>
          </a:lstStyle>
          <a:p>
            <a:pPr>
              <a:defRPr/>
            </a:pPr>
            <a:endParaRPr lang="en-CA" dirty="0"/>
          </a:p>
        </p:txBody>
      </p:sp>
      <p:sp>
        <p:nvSpPr>
          <p:cNvPr id="190469" name="Rectangle 5"/>
          <p:cNvSpPr>
            <a:spLocks noGrp="1" noChangeArrowheads="1"/>
          </p:cNvSpPr>
          <p:nvPr>
            <p:ph type="sldNum" sz="quarter" idx="3"/>
          </p:nvPr>
        </p:nvSpPr>
        <p:spPr bwMode="auto">
          <a:xfrm>
            <a:off x="3882479" y="8829683"/>
            <a:ext cx="2973975" cy="465137"/>
          </a:xfrm>
          <a:prstGeom prst="rect">
            <a:avLst/>
          </a:prstGeom>
          <a:noFill/>
          <a:ln w="9525">
            <a:noFill/>
            <a:miter lim="800000"/>
            <a:headEnd/>
            <a:tailEnd/>
          </a:ln>
          <a:effectLst/>
        </p:spPr>
        <p:txBody>
          <a:bodyPr vert="horz" wrap="square" lIns="91594" tIns="45795" rIns="91594" bIns="45795" numCol="1" anchor="b" anchorCtr="0" compatLnSpc="1">
            <a:prstTxWarp prst="textNoShape">
              <a:avLst/>
            </a:prstTxWarp>
          </a:bodyPr>
          <a:lstStyle>
            <a:lvl1pPr algn="r" defTabSz="916214">
              <a:lnSpc>
                <a:spcPct val="100000"/>
              </a:lnSpc>
              <a:spcAft>
                <a:spcPct val="0"/>
              </a:spcAft>
              <a:defRPr sz="1100">
                <a:latin typeface="Arial" charset="0"/>
              </a:defRPr>
            </a:lvl1pPr>
          </a:lstStyle>
          <a:p>
            <a:pPr>
              <a:defRPr/>
            </a:pPr>
            <a:fld id="{2B19D8C8-5948-455E-A605-1EA89F85FCA0}" type="slidenum">
              <a:rPr lang="en-CA"/>
              <a:pPr>
                <a:defRPr/>
              </a:pPr>
              <a:t>‹#›</a:t>
            </a:fld>
            <a:endParaRPr lang="en-CA" dirty="0"/>
          </a:p>
        </p:txBody>
      </p:sp>
    </p:spTree>
    <p:extLst>
      <p:ext uri="{BB962C8B-B14F-4D97-AF65-F5344CB8AC3E}">
        <p14:creationId xmlns:p14="http://schemas.microsoft.com/office/powerpoint/2010/main" val="547254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4" y="7"/>
            <a:ext cx="2973975" cy="465137"/>
          </a:xfrm>
          <a:prstGeom prst="rect">
            <a:avLst/>
          </a:prstGeom>
          <a:noFill/>
          <a:ln w="9525">
            <a:noFill/>
            <a:miter lim="800000"/>
            <a:headEnd/>
            <a:tailEnd/>
          </a:ln>
          <a:effectLst/>
        </p:spPr>
        <p:txBody>
          <a:bodyPr vert="horz" wrap="square" lIns="91594" tIns="45795" rIns="91594" bIns="45795" numCol="1" anchor="t" anchorCtr="0" compatLnSpc="1">
            <a:prstTxWarp prst="textNoShape">
              <a:avLst/>
            </a:prstTxWarp>
          </a:bodyPr>
          <a:lstStyle>
            <a:lvl1pPr defTabSz="916214">
              <a:lnSpc>
                <a:spcPct val="100000"/>
              </a:lnSpc>
              <a:spcAft>
                <a:spcPct val="0"/>
              </a:spcAft>
              <a:defRPr sz="1100">
                <a:latin typeface="Arial" charset="0"/>
              </a:defRPr>
            </a:lvl1pPr>
          </a:lstStyle>
          <a:p>
            <a:pPr>
              <a:defRPr/>
            </a:pPr>
            <a:endParaRPr lang="en-CA" dirty="0"/>
          </a:p>
        </p:txBody>
      </p:sp>
      <p:sp>
        <p:nvSpPr>
          <p:cNvPr id="3075" name="Rectangle 3"/>
          <p:cNvSpPr>
            <a:spLocks noGrp="1" noChangeArrowheads="1"/>
          </p:cNvSpPr>
          <p:nvPr>
            <p:ph type="dt" idx="1"/>
          </p:nvPr>
        </p:nvSpPr>
        <p:spPr bwMode="auto">
          <a:xfrm>
            <a:off x="3882479" y="7"/>
            <a:ext cx="2973975" cy="465137"/>
          </a:xfrm>
          <a:prstGeom prst="rect">
            <a:avLst/>
          </a:prstGeom>
          <a:noFill/>
          <a:ln w="9525">
            <a:noFill/>
            <a:miter lim="800000"/>
            <a:headEnd/>
            <a:tailEnd/>
          </a:ln>
          <a:effectLst/>
        </p:spPr>
        <p:txBody>
          <a:bodyPr vert="horz" wrap="square" lIns="91594" tIns="45795" rIns="91594" bIns="45795" numCol="1" anchor="t" anchorCtr="0" compatLnSpc="1">
            <a:prstTxWarp prst="textNoShape">
              <a:avLst/>
            </a:prstTxWarp>
          </a:bodyPr>
          <a:lstStyle>
            <a:lvl1pPr algn="r" defTabSz="916214">
              <a:lnSpc>
                <a:spcPct val="100000"/>
              </a:lnSpc>
              <a:spcAft>
                <a:spcPct val="0"/>
              </a:spcAft>
              <a:defRPr sz="1100">
                <a:latin typeface="Arial" charset="0"/>
              </a:defRPr>
            </a:lvl1pPr>
          </a:lstStyle>
          <a:p>
            <a:pPr>
              <a:defRPr/>
            </a:pPr>
            <a:endParaRPr lang="en-CA" dirty="0"/>
          </a:p>
        </p:txBody>
      </p:sp>
      <p:sp>
        <p:nvSpPr>
          <p:cNvPr id="5124"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6432" y="4416440"/>
            <a:ext cx="5485158" cy="4183063"/>
          </a:xfrm>
          <a:prstGeom prst="rect">
            <a:avLst/>
          </a:prstGeom>
          <a:noFill/>
          <a:ln w="9525">
            <a:noFill/>
            <a:miter lim="800000"/>
            <a:headEnd/>
            <a:tailEnd/>
          </a:ln>
          <a:effectLst/>
        </p:spPr>
        <p:txBody>
          <a:bodyPr vert="horz" wrap="square" lIns="91594" tIns="45795" rIns="91594" bIns="45795"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3078" name="Rectangle 6"/>
          <p:cNvSpPr>
            <a:spLocks noGrp="1" noChangeArrowheads="1"/>
          </p:cNvSpPr>
          <p:nvPr>
            <p:ph type="ftr" sz="quarter" idx="4"/>
          </p:nvPr>
        </p:nvSpPr>
        <p:spPr bwMode="auto">
          <a:xfrm>
            <a:off x="14" y="8829683"/>
            <a:ext cx="2973975" cy="465137"/>
          </a:xfrm>
          <a:prstGeom prst="rect">
            <a:avLst/>
          </a:prstGeom>
          <a:noFill/>
          <a:ln w="9525">
            <a:noFill/>
            <a:miter lim="800000"/>
            <a:headEnd/>
            <a:tailEnd/>
          </a:ln>
          <a:effectLst/>
        </p:spPr>
        <p:txBody>
          <a:bodyPr vert="horz" wrap="square" lIns="91594" tIns="45795" rIns="91594" bIns="45795" numCol="1" anchor="b" anchorCtr="0" compatLnSpc="1">
            <a:prstTxWarp prst="textNoShape">
              <a:avLst/>
            </a:prstTxWarp>
          </a:bodyPr>
          <a:lstStyle>
            <a:lvl1pPr defTabSz="916214">
              <a:lnSpc>
                <a:spcPct val="100000"/>
              </a:lnSpc>
              <a:spcAft>
                <a:spcPct val="0"/>
              </a:spcAft>
              <a:defRPr sz="1100">
                <a:latin typeface="Arial" charset="0"/>
              </a:defRPr>
            </a:lvl1pPr>
          </a:lstStyle>
          <a:p>
            <a:pPr>
              <a:defRPr/>
            </a:pPr>
            <a:endParaRPr lang="en-CA" dirty="0"/>
          </a:p>
        </p:txBody>
      </p:sp>
      <p:sp>
        <p:nvSpPr>
          <p:cNvPr id="3079" name="Rectangle 7"/>
          <p:cNvSpPr>
            <a:spLocks noGrp="1" noChangeArrowheads="1"/>
          </p:cNvSpPr>
          <p:nvPr>
            <p:ph type="sldNum" sz="quarter" idx="5"/>
          </p:nvPr>
        </p:nvSpPr>
        <p:spPr bwMode="auto">
          <a:xfrm>
            <a:off x="3882479" y="8829683"/>
            <a:ext cx="2973975" cy="465137"/>
          </a:xfrm>
          <a:prstGeom prst="rect">
            <a:avLst/>
          </a:prstGeom>
          <a:noFill/>
          <a:ln w="9525">
            <a:noFill/>
            <a:miter lim="800000"/>
            <a:headEnd/>
            <a:tailEnd/>
          </a:ln>
          <a:effectLst/>
        </p:spPr>
        <p:txBody>
          <a:bodyPr vert="horz" wrap="square" lIns="91594" tIns="45795" rIns="91594" bIns="45795" numCol="1" anchor="b" anchorCtr="0" compatLnSpc="1">
            <a:prstTxWarp prst="textNoShape">
              <a:avLst/>
            </a:prstTxWarp>
          </a:bodyPr>
          <a:lstStyle>
            <a:lvl1pPr algn="r" defTabSz="916214">
              <a:lnSpc>
                <a:spcPct val="100000"/>
              </a:lnSpc>
              <a:spcAft>
                <a:spcPct val="0"/>
              </a:spcAft>
              <a:defRPr sz="1100">
                <a:latin typeface="Arial" charset="0"/>
              </a:defRPr>
            </a:lvl1pPr>
          </a:lstStyle>
          <a:p>
            <a:pPr>
              <a:defRPr/>
            </a:pPr>
            <a:fld id="{FE284EBD-CBB1-4A99-ABB1-E39FD7904359}" type="slidenum">
              <a:rPr lang="en-CA"/>
              <a:pPr>
                <a:defRPr/>
              </a:pPr>
              <a:t>‹#›</a:t>
            </a:fld>
            <a:endParaRPr lang="en-CA" dirty="0"/>
          </a:p>
        </p:txBody>
      </p:sp>
    </p:spTree>
    <p:extLst>
      <p:ext uri="{BB962C8B-B14F-4D97-AF65-F5344CB8AC3E}">
        <p14:creationId xmlns:p14="http://schemas.microsoft.com/office/powerpoint/2010/main" val="21627233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214" eaLnBrk="0" hangingPunct="0">
              <a:defRPr>
                <a:solidFill>
                  <a:schemeClr val="tx1"/>
                </a:solidFill>
                <a:latin typeface="Verdana" pitchFamily="34" charset="0"/>
              </a:defRPr>
            </a:lvl1pPr>
            <a:lvl2pPr marL="736751" indent="-283365" defTabSz="916214" eaLnBrk="0" hangingPunct="0">
              <a:defRPr>
                <a:solidFill>
                  <a:schemeClr val="tx1"/>
                </a:solidFill>
                <a:latin typeface="Verdana" pitchFamily="34" charset="0"/>
              </a:defRPr>
            </a:lvl2pPr>
            <a:lvl3pPr marL="1133465" indent="-226693" defTabSz="916214" eaLnBrk="0" hangingPunct="0">
              <a:defRPr>
                <a:solidFill>
                  <a:schemeClr val="tx1"/>
                </a:solidFill>
                <a:latin typeface="Verdana" pitchFamily="34" charset="0"/>
              </a:defRPr>
            </a:lvl3pPr>
            <a:lvl4pPr marL="1586849" indent="-226693" defTabSz="916214" eaLnBrk="0" hangingPunct="0">
              <a:defRPr>
                <a:solidFill>
                  <a:schemeClr val="tx1"/>
                </a:solidFill>
                <a:latin typeface="Verdana" pitchFamily="34" charset="0"/>
              </a:defRPr>
            </a:lvl4pPr>
            <a:lvl5pPr marL="2040233" indent="-226693" defTabSz="916214" eaLnBrk="0" hangingPunct="0">
              <a:defRPr>
                <a:solidFill>
                  <a:schemeClr val="tx1"/>
                </a:solidFill>
                <a:latin typeface="Verdana" pitchFamily="34" charset="0"/>
              </a:defRPr>
            </a:lvl5pPr>
            <a:lvl6pPr marL="2493620" indent="-226693" defTabSz="916214" eaLnBrk="0" fontAlgn="base" hangingPunct="0">
              <a:lnSpc>
                <a:spcPct val="90000"/>
              </a:lnSpc>
              <a:spcBef>
                <a:spcPct val="0"/>
              </a:spcBef>
              <a:spcAft>
                <a:spcPct val="37000"/>
              </a:spcAft>
              <a:defRPr>
                <a:solidFill>
                  <a:schemeClr val="tx1"/>
                </a:solidFill>
                <a:latin typeface="Verdana" pitchFamily="34" charset="0"/>
              </a:defRPr>
            </a:lvl6pPr>
            <a:lvl7pPr marL="2947005" indent="-226693" defTabSz="916214" eaLnBrk="0" fontAlgn="base" hangingPunct="0">
              <a:lnSpc>
                <a:spcPct val="90000"/>
              </a:lnSpc>
              <a:spcBef>
                <a:spcPct val="0"/>
              </a:spcBef>
              <a:spcAft>
                <a:spcPct val="37000"/>
              </a:spcAft>
              <a:defRPr>
                <a:solidFill>
                  <a:schemeClr val="tx1"/>
                </a:solidFill>
                <a:latin typeface="Verdana" pitchFamily="34" charset="0"/>
              </a:defRPr>
            </a:lvl7pPr>
            <a:lvl8pPr marL="3400389" indent="-226693" defTabSz="916214" eaLnBrk="0" fontAlgn="base" hangingPunct="0">
              <a:lnSpc>
                <a:spcPct val="90000"/>
              </a:lnSpc>
              <a:spcBef>
                <a:spcPct val="0"/>
              </a:spcBef>
              <a:spcAft>
                <a:spcPct val="37000"/>
              </a:spcAft>
              <a:defRPr>
                <a:solidFill>
                  <a:schemeClr val="tx1"/>
                </a:solidFill>
                <a:latin typeface="Verdana" pitchFamily="34" charset="0"/>
              </a:defRPr>
            </a:lvl8pPr>
            <a:lvl9pPr marL="3853777" indent="-226693" defTabSz="916214" eaLnBrk="0" fontAlgn="base" hangingPunct="0">
              <a:lnSpc>
                <a:spcPct val="90000"/>
              </a:lnSpc>
              <a:spcBef>
                <a:spcPct val="0"/>
              </a:spcBef>
              <a:spcAft>
                <a:spcPct val="37000"/>
              </a:spcAft>
              <a:defRPr>
                <a:solidFill>
                  <a:schemeClr val="tx1"/>
                </a:solidFill>
                <a:latin typeface="Verdana" pitchFamily="34" charset="0"/>
              </a:defRPr>
            </a:lvl9pPr>
          </a:lstStyle>
          <a:p>
            <a:pPr eaLnBrk="1" hangingPunct="1"/>
            <a:fld id="{124F3551-6772-4ED3-AD12-7448C81BF950}" type="slidenum">
              <a:rPr lang="en-CA" altLang="en-US" smtClean="0">
                <a:latin typeface="Arial" charset="0"/>
              </a:rPr>
              <a:pPr eaLnBrk="1" hangingPunct="1"/>
              <a:t>1</a:t>
            </a:fld>
            <a:endParaRPr lang="en-CA" altLang="en-US" smtClean="0">
              <a:latin typeface="Arial" charset="0"/>
            </a:endParaRPr>
          </a:p>
        </p:txBody>
      </p:sp>
      <p:sp>
        <p:nvSpPr>
          <p:cNvPr id="6147" name="Rectangle 2"/>
          <p:cNvSpPr>
            <a:spLocks noGrp="1" noRot="1" noChangeAspect="1" noChangeArrowheads="1" noTextEdit="1"/>
          </p:cNvSpPr>
          <p:nvPr>
            <p:ph type="sldImg"/>
          </p:nvPr>
        </p:nvSpPr>
        <p:spPr>
          <a:xfrm>
            <a:off x="330200" y="696913"/>
            <a:ext cx="6197600" cy="348615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33" indent="-171433" eaLnBrk="1" hangingPunct="1">
              <a:buFont typeface="Arial" panose="020B0604020202020204" pitchFamily="34" charset="0"/>
              <a:buChar char="•"/>
            </a:pPr>
            <a:r>
              <a:rPr lang="en-US" altLang="en-US" dirty="0" smtClean="0"/>
              <a:t>Good morning.</a:t>
            </a:r>
          </a:p>
          <a:p>
            <a:pPr marL="171433" indent="-171433" eaLnBrk="1" hangingPunct="1">
              <a:buFont typeface="Arial" panose="020B0604020202020204" pitchFamily="34" charset="0"/>
              <a:buChar char="•"/>
            </a:pPr>
            <a:endParaRPr lang="en-US" altLang="en-US" dirty="0" smtClean="0"/>
          </a:p>
          <a:p>
            <a:pPr marL="171433" indent="-171433" eaLnBrk="1" hangingPunct="1">
              <a:buFont typeface="Arial" panose="020B0604020202020204" pitchFamily="34" charset="0"/>
              <a:buChar char="•"/>
            </a:pPr>
            <a:r>
              <a:rPr lang="en-US" altLang="en-US" dirty="0" smtClean="0"/>
              <a:t>Today, I’m presenting an overview report on</a:t>
            </a:r>
            <a:r>
              <a:rPr lang="en-US" altLang="en-US" baseline="0" dirty="0" smtClean="0"/>
              <a:t> our regional </a:t>
            </a:r>
            <a:r>
              <a:rPr lang="en-US" altLang="en-US" dirty="0" smtClean="0"/>
              <a:t>budget</a:t>
            </a:r>
            <a:r>
              <a:rPr lang="en-US" altLang="en-US" baseline="0" dirty="0" smtClean="0"/>
              <a:t> for </a:t>
            </a:r>
            <a:r>
              <a:rPr lang="en-US" altLang="en-US" dirty="0" smtClean="0"/>
              <a:t>this fiscal</a:t>
            </a:r>
            <a:r>
              <a:rPr lang="en-US" altLang="en-US" baseline="0" dirty="0" smtClean="0"/>
              <a:t> year from April 2019 to January 3, 2020. </a:t>
            </a:r>
            <a:r>
              <a:rPr lang="en-US" altLang="en-US" dirty="0" smtClean="0"/>
              <a:t>This is our fourth</a:t>
            </a:r>
            <a:r>
              <a:rPr lang="en-US" altLang="en-US" baseline="0" dirty="0" smtClean="0"/>
              <a:t> </a:t>
            </a:r>
            <a:r>
              <a:rPr lang="en-US" altLang="en-US" dirty="0" smtClean="0"/>
              <a:t>time doing this</a:t>
            </a:r>
            <a:r>
              <a:rPr lang="en-US" altLang="en-US" baseline="0" dirty="0" smtClean="0"/>
              <a:t> in order to provide transparency and insight into our budgets and how they are allocated. </a:t>
            </a:r>
            <a:endParaRPr lang="en-US" altLang="en-US" dirty="0" smtClean="0"/>
          </a:p>
          <a:p>
            <a:pPr marL="0" indent="0" eaLnBrk="1" hangingPunct="1">
              <a:buFont typeface="Arial" panose="020B0604020202020204" pitchFamily="34" charset="0"/>
              <a:buNone/>
            </a:pPr>
            <a:endParaRPr lang="en-US" altLang="en-US" baseline="0" dirty="0" smtClean="0"/>
          </a:p>
          <a:p>
            <a:pPr marL="171433" indent="-171433" eaLnBrk="1" hangingPunct="1">
              <a:buFont typeface="Arial" panose="020B0604020202020204" pitchFamily="34" charset="0"/>
              <a:buChar char="•"/>
            </a:pPr>
            <a:r>
              <a:rPr lang="en-US" altLang="en-US" baseline="0" dirty="0" smtClean="0"/>
              <a:t>As in past years, </a:t>
            </a:r>
            <a:r>
              <a:rPr lang="en-US" altLang="en-US" dirty="0" smtClean="0"/>
              <a:t>we have shared</a:t>
            </a:r>
            <a:r>
              <a:rPr lang="en-US" altLang="en-US" baseline="0" dirty="0" smtClean="0"/>
              <a:t> </a:t>
            </a:r>
            <a:r>
              <a:rPr lang="en-US" altLang="en-US" dirty="0" smtClean="0"/>
              <a:t>a dashboard summarizing</a:t>
            </a:r>
            <a:r>
              <a:rPr lang="en-US" altLang="en-US" baseline="0" dirty="0" smtClean="0"/>
              <a:t> the numbers</a:t>
            </a:r>
            <a:r>
              <a:rPr lang="en-US" altLang="en-US" dirty="0" smtClean="0"/>
              <a:t> and copies of this presentation.</a:t>
            </a:r>
            <a:r>
              <a:rPr lang="en-US" altLang="en-US" baseline="0" dirty="0" smtClean="0"/>
              <a:t> Hopefully everyone has copies.</a:t>
            </a:r>
            <a:r>
              <a:rPr lang="en-US" altLang="en-US" dirty="0" smtClean="0"/>
              <a:t> If you do not have a copy, please raise your hand and a staff member</a:t>
            </a:r>
            <a:r>
              <a:rPr lang="en-US" altLang="en-US" baseline="0" dirty="0" smtClean="0"/>
              <a:t> will bring them to you.</a:t>
            </a:r>
            <a:endParaRPr lang="en-US" altLang="en-US" dirty="0" smtClean="0"/>
          </a:p>
          <a:p>
            <a:pPr eaLnBrk="1" hangingPunct="1"/>
            <a:endParaRPr lang="en-US" altLang="en-US" baseline="0" dirty="0" smtClean="0"/>
          </a:p>
          <a:p>
            <a:pPr marL="171433" indent="-171433" eaLnBrk="1" hangingPunct="1">
              <a:buFont typeface="Arial" panose="020B0604020202020204" pitchFamily="34" charset="0"/>
              <a:buChar char="•"/>
            </a:pPr>
            <a:r>
              <a:rPr lang="en-US" altLang="en-US" baseline="0" dirty="0" smtClean="0"/>
              <a:t>Before I launch into the presentation, I am joined by members of the region’s executive team, who will introduce themselves – they will be on hand after the presentation to help answer any questions you’d like to raise. </a:t>
            </a:r>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3" indent="-171433">
              <a:buFont typeface="Arial" panose="020B0604020202020204" pitchFamily="34" charset="0"/>
              <a:buChar char="•"/>
            </a:pPr>
            <a:r>
              <a:rPr lang="en-US" baseline="0" dirty="0" smtClean="0"/>
              <a:t>Our regional housing infrastructure budget (including Grants and Block) this year totals </a:t>
            </a:r>
            <a:r>
              <a:rPr lang="en-US" b="1" dirty="0" smtClean="0"/>
              <a:t>$37.4 </a:t>
            </a:r>
            <a:r>
              <a:rPr lang="en-US" b="0" dirty="0" smtClean="0"/>
              <a:t>million</a:t>
            </a:r>
            <a:r>
              <a:rPr lang="en-US" baseline="0" dirty="0" smtClean="0"/>
              <a:t>. This funding </a:t>
            </a:r>
            <a:r>
              <a:rPr lang="en-US" dirty="0" smtClean="0"/>
              <a:t>supports the</a:t>
            </a:r>
            <a:r>
              <a:rPr lang="en-US" baseline="0" dirty="0" smtClean="0"/>
              <a:t> development of policy, renovations and new construction through</a:t>
            </a:r>
            <a:r>
              <a:rPr lang="en-US" dirty="0" smtClean="0"/>
              <a:t> the </a:t>
            </a:r>
            <a:r>
              <a:rPr lang="en-US" i="0" dirty="0" smtClean="0"/>
              <a:t>regional housing support </a:t>
            </a:r>
            <a:r>
              <a:rPr lang="en-US" i="0" baseline="0" dirty="0" smtClean="0"/>
              <a:t>program</a:t>
            </a:r>
            <a:r>
              <a:rPr lang="en-US" dirty="0" smtClean="0"/>
              <a:t>. </a:t>
            </a:r>
          </a:p>
          <a:p>
            <a:pPr defTabSz="914310">
              <a:defRPr/>
            </a:pPr>
            <a:endParaRPr lang="en-US" b="0" baseline="0" dirty="0" smtClean="0"/>
          </a:p>
          <a:p>
            <a:pPr marL="171433" marR="0" indent="-171433" algn="l" defTabSz="91431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To date, we have supported </a:t>
            </a:r>
            <a:r>
              <a:rPr lang="en-US" sz="1200" kern="1200" dirty="0" smtClean="0">
                <a:solidFill>
                  <a:schemeClr val="tx1"/>
                </a:solidFill>
                <a:effectLst/>
                <a:latin typeface="Arial" charset="0"/>
                <a:ea typeface="+mn-ea"/>
                <a:cs typeface="+mn-cs"/>
              </a:rPr>
              <a:t>117 projects in 70 communities</a:t>
            </a:r>
            <a:r>
              <a:rPr lang="en-US" sz="1200" kern="1200" baseline="0" dirty="0" smtClean="0">
                <a:solidFill>
                  <a:schemeClr val="tx1"/>
                </a:solidFill>
                <a:effectLst/>
                <a:latin typeface="Arial" charset="0"/>
                <a:ea typeface="+mn-ea"/>
                <a:cs typeface="+mn-cs"/>
              </a:rPr>
              <a:t> and </a:t>
            </a:r>
            <a:r>
              <a:rPr lang="en-US" sz="1200" kern="1200" dirty="0" smtClean="0">
                <a:solidFill>
                  <a:schemeClr val="tx1"/>
                </a:solidFill>
                <a:effectLst/>
                <a:latin typeface="Arial" charset="0"/>
                <a:ea typeface="+mn-ea"/>
                <a:cs typeface="+mn-cs"/>
              </a:rPr>
              <a:t>spent </a:t>
            </a:r>
            <a:r>
              <a:rPr lang="en-US" sz="1200" b="1" kern="1200" dirty="0" smtClean="0">
                <a:solidFill>
                  <a:schemeClr val="tx1"/>
                </a:solidFill>
                <a:effectLst/>
                <a:latin typeface="Arial" charset="0"/>
                <a:ea typeface="+mn-ea"/>
                <a:cs typeface="+mn-cs"/>
              </a:rPr>
              <a:t>$28</a:t>
            </a:r>
            <a:r>
              <a:rPr lang="en-US" sz="1200" b="1" kern="1200" baseline="0" dirty="0" smtClean="0">
                <a:solidFill>
                  <a:schemeClr val="tx1"/>
                </a:solidFill>
                <a:effectLst/>
                <a:latin typeface="Arial" charset="0"/>
                <a:ea typeface="+mn-ea"/>
                <a:cs typeface="+mn-cs"/>
              </a:rPr>
              <a:t> </a:t>
            </a:r>
            <a:r>
              <a:rPr lang="en-US" sz="1200" kern="1200" baseline="0" dirty="0" smtClean="0">
                <a:solidFill>
                  <a:schemeClr val="tx1"/>
                </a:solidFill>
                <a:effectLst/>
                <a:latin typeface="Arial" charset="0"/>
                <a:ea typeface="+mn-ea"/>
                <a:cs typeface="+mn-cs"/>
              </a:rPr>
              <a:t>million</a:t>
            </a:r>
            <a:r>
              <a:rPr lang="en-US" sz="1200" kern="1200" dirty="0" smtClean="0">
                <a:solidFill>
                  <a:schemeClr val="tx1"/>
                </a:solidFill>
                <a:effectLst/>
                <a:latin typeface="Arial" charset="0"/>
                <a:ea typeface="+mn-ea"/>
                <a:cs typeface="+mn-cs"/>
              </a:rPr>
              <a:t>.  </a:t>
            </a:r>
          </a:p>
          <a:p>
            <a:pPr marL="0" indent="0">
              <a:buFont typeface="Arial" panose="020B0604020202020204" pitchFamily="34" charset="0"/>
              <a:buNone/>
            </a:pPr>
            <a:endParaRPr lang="en-US" dirty="0" smtClean="0"/>
          </a:p>
          <a:p>
            <a:pPr marL="171433" indent="-171433">
              <a:buFont typeface="Arial" panose="020B0604020202020204" pitchFamily="34" charset="0"/>
              <a:buChar char="•"/>
            </a:pPr>
            <a:r>
              <a:rPr lang="en-CA" dirty="0" smtClean="0"/>
              <a:t>For</a:t>
            </a:r>
            <a:r>
              <a:rPr lang="en-CA" baseline="0" dirty="0" smtClean="0"/>
              <a:t> </a:t>
            </a:r>
            <a:r>
              <a:rPr lang="en-CA" dirty="0" smtClean="0"/>
              <a:t>example</a:t>
            </a:r>
            <a:r>
              <a:rPr lang="en-CA" baseline="0" dirty="0" smtClean="0"/>
              <a:t>:</a:t>
            </a:r>
            <a:endParaRPr lang="en-CA" dirty="0" smtClean="0"/>
          </a:p>
          <a:p>
            <a:pPr marL="628620" marR="0" lvl="1" indent="-171441" algn="l" defTabSz="91435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kern="0" dirty="0" smtClean="0"/>
              <a:t>The </a:t>
            </a:r>
            <a:r>
              <a:rPr lang="en-US" kern="0" dirty="0" err="1" smtClean="0"/>
              <a:t>Stswecem’c</a:t>
            </a:r>
            <a:r>
              <a:rPr lang="en-US" kern="0" dirty="0" smtClean="0"/>
              <a:t> </a:t>
            </a:r>
            <a:r>
              <a:rPr lang="en-US" kern="0" dirty="0" err="1" smtClean="0"/>
              <a:t>Xgat’tem</a:t>
            </a:r>
            <a:r>
              <a:rPr lang="en-US" kern="0" dirty="0" smtClean="0"/>
              <a:t> (pronounced - </a:t>
            </a:r>
            <a:r>
              <a:rPr lang="en-US" sz="1200" b="1" kern="1200" dirty="0" smtClean="0">
                <a:solidFill>
                  <a:schemeClr val="tx1"/>
                </a:solidFill>
                <a:effectLst/>
                <a:latin typeface="Arial" charset="0"/>
                <a:ea typeface="+mn-ea"/>
                <a:cs typeface="+mn-cs"/>
              </a:rPr>
              <a:t>St-Wet-</a:t>
            </a:r>
            <a:r>
              <a:rPr lang="en-US" sz="1200" b="1" kern="1200" dirty="0" err="1" smtClean="0">
                <a:solidFill>
                  <a:schemeClr val="tx1"/>
                </a:solidFill>
                <a:effectLst/>
                <a:latin typeface="Arial" charset="0"/>
                <a:ea typeface="+mn-ea"/>
                <a:cs typeface="+mn-cs"/>
              </a:rPr>
              <a:t>lem</a:t>
            </a:r>
            <a:r>
              <a:rPr lang="en-US" sz="1200" b="1" kern="1200" dirty="0" smtClean="0">
                <a:solidFill>
                  <a:schemeClr val="tx1"/>
                </a:solidFill>
                <a:effectLst/>
                <a:latin typeface="Arial" charset="0"/>
                <a:ea typeface="+mn-ea"/>
                <a:cs typeface="+mn-cs"/>
              </a:rPr>
              <a:t> </a:t>
            </a:r>
            <a:r>
              <a:rPr lang="en-US" sz="1200" b="1" kern="1200" dirty="0" err="1" smtClean="0">
                <a:solidFill>
                  <a:schemeClr val="tx1"/>
                </a:solidFill>
                <a:effectLst/>
                <a:latin typeface="Arial" charset="0"/>
                <a:ea typeface="+mn-ea"/>
                <a:cs typeface="+mn-cs"/>
              </a:rPr>
              <a:t>Hight-lem</a:t>
            </a:r>
            <a:r>
              <a:rPr lang="en-US" sz="1200" b="1" kern="1200" dirty="0" smtClean="0">
                <a:solidFill>
                  <a:schemeClr val="tx1"/>
                </a:solidFill>
                <a:effectLst/>
                <a:latin typeface="Arial" charset="0"/>
                <a:ea typeface="+mn-ea"/>
                <a:cs typeface="+mn-cs"/>
              </a:rPr>
              <a:t>) </a:t>
            </a:r>
            <a:r>
              <a:rPr lang="en-US" sz="1200" b="0" kern="1200" dirty="0" smtClean="0">
                <a:solidFill>
                  <a:schemeClr val="tx1"/>
                </a:solidFill>
                <a:effectLst/>
                <a:latin typeface="Arial" charset="0"/>
                <a:ea typeface="+mn-ea"/>
                <a:cs typeface="+mn-cs"/>
              </a:rPr>
              <a:t>F</a:t>
            </a:r>
            <a:r>
              <a:rPr lang="en-US" b="0" kern="0" dirty="0" smtClean="0"/>
              <a:t>ir</a:t>
            </a:r>
            <a:r>
              <a:rPr lang="en-US" kern="0" dirty="0" smtClean="0"/>
              <a:t>st Nation (pictured</a:t>
            </a:r>
            <a:r>
              <a:rPr lang="en-US" kern="0" baseline="0" dirty="0" smtClean="0"/>
              <a:t>) </a:t>
            </a:r>
            <a:r>
              <a:rPr lang="en-US" kern="0" dirty="0" smtClean="0"/>
              <a:t>was funded  </a:t>
            </a:r>
            <a:r>
              <a:rPr lang="en-US" b="1" kern="0" dirty="0" smtClean="0"/>
              <a:t>$932,000 </a:t>
            </a:r>
            <a:r>
              <a:rPr lang="en-US" kern="0" dirty="0" smtClean="0"/>
              <a:t>for a multi-unit housing project</a:t>
            </a:r>
            <a:r>
              <a:rPr lang="en-US" kern="0" baseline="0" dirty="0" smtClean="0"/>
              <a:t> to support the housing needs of their community.  </a:t>
            </a:r>
            <a:endParaRPr lang="en-US"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10</a:t>
            </a:fld>
            <a:endParaRPr lang="en-CA" dirty="0"/>
          </a:p>
        </p:txBody>
      </p:sp>
    </p:spTree>
    <p:extLst>
      <p:ext uri="{BB962C8B-B14F-4D97-AF65-F5344CB8AC3E}">
        <p14:creationId xmlns:p14="http://schemas.microsoft.com/office/powerpoint/2010/main" val="2549511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5">
              <a:defRPr/>
            </a:pPr>
            <a:r>
              <a:rPr lang="en-CA" dirty="0" smtClean="0"/>
              <a:t>Lastly</a:t>
            </a:r>
            <a:r>
              <a:rPr lang="en-CA" baseline="0" dirty="0" smtClean="0"/>
              <a:t>, 47 per cent or $</a:t>
            </a:r>
            <a:r>
              <a:rPr lang="en-US" b="1" dirty="0" smtClean="0"/>
              <a:t>106.7 </a:t>
            </a:r>
            <a:r>
              <a:rPr lang="en-US" dirty="0" smtClean="0"/>
              <a:t>million</a:t>
            </a:r>
            <a:r>
              <a:rPr lang="en-US" baseline="0" dirty="0" smtClean="0"/>
              <a:t> </a:t>
            </a:r>
            <a:r>
              <a:rPr lang="en-CA" baseline="0" dirty="0" smtClean="0"/>
              <a:t>of Community Infrastructure budget is used to fund other infrastructure projects such as: </a:t>
            </a:r>
          </a:p>
          <a:p>
            <a:pPr defTabSz="914355">
              <a:defRPr/>
            </a:pPr>
            <a:endParaRPr lang="en-CA" baseline="0" dirty="0" smtClean="0"/>
          </a:p>
          <a:p>
            <a:pPr marL="628620" lvl="1" indent="-171441" defTabSz="914355">
              <a:buFont typeface="Arial" panose="020B0604020202020204" pitchFamily="34" charset="0"/>
              <a:buChar char="•"/>
              <a:defRPr/>
            </a:pPr>
            <a:r>
              <a:rPr lang="en-US" dirty="0" smtClean="0"/>
              <a:t>Schools;</a:t>
            </a:r>
          </a:p>
          <a:p>
            <a:pPr marL="628590" lvl="1" indent="-171433">
              <a:buFont typeface="Arial" panose="020B0604020202020204" pitchFamily="34" charset="0"/>
              <a:buChar char="•"/>
            </a:pPr>
            <a:r>
              <a:rPr lang="en-US" dirty="0" smtClean="0"/>
              <a:t>roads and bridges and other fundamental community infrastructure such as fire protection, community</a:t>
            </a:r>
            <a:r>
              <a:rPr lang="en-US" baseline="0" dirty="0" smtClean="0"/>
              <a:t> buildings, energy,</a:t>
            </a:r>
            <a:r>
              <a:rPr lang="en-US" dirty="0" smtClean="0"/>
              <a:t> connectivity, and planning;</a:t>
            </a:r>
            <a:endParaRPr lang="en-US" b="1" dirty="0" smtClean="0"/>
          </a:p>
          <a:p>
            <a:pPr marL="628590" lvl="1" indent="-171433">
              <a:buFont typeface="Arial" panose="020B0604020202020204" pitchFamily="34" charset="0"/>
              <a:buChar char="•"/>
            </a:pPr>
            <a:r>
              <a:rPr lang="en-US" dirty="0" smtClean="0"/>
              <a:t>waste management; and, </a:t>
            </a:r>
          </a:p>
          <a:p>
            <a:pPr marL="628590" lvl="1" indent="-171433">
              <a:buFont typeface="Arial" panose="020B0604020202020204" pitchFamily="34" charset="0"/>
              <a:buChar char="•"/>
            </a:pPr>
            <a:r>
              <a:rPr lang="en-US" dirty="0" smtClean="0"/>
              <a:t>mitigation</a:t>
            </a:r>
            <a:r>
              <a:rPr lang="en-US" baseline="0" dirty="0" smtClean="0"/>
              <a:t> </a:t>
            </a:r>
            <a:r>
              <a:rPr lang="en-US" dirty="0" smtClean="0"/>
              <a:t>of contaminated sites. </a:t>
            </a:r>
          </a:p>
          <a:p>
            <a:pPr marL="457157" lvl="1"/>
            <a:endParaRPr lang="en-US" dirty="0" smtClean="0"/>
          </a:p>
          <a:p>
            <a:pPr marL="171433" indent="-171433">
              <a:buFont typeface="Arial" panose="020B0604020202020204" pitchFamily="34" charset="0"/>
              <a:buChar char="•"/>
            </a:pPr>
            <a:r>
              <a:rPr lang="en-US" dirty="0" smtClean="0"/>
              <a:t>BC Region is supporting:</a:t>
            </a:r>
          </a:p>
          <a:p>
            <a:pPr marL="171433" indent="-171433">
              <a:buFont typeface="Arial" panose="020B0604020202020204" pitchFamily="34" charset="0"/>
              <a:buChar char="•"/>
            </a:pPr>
            <a:endParaRPr lang="en-US" dirty="0" smtClean="0"/>
          </a:p>
          <a:p>
            <a:pPr marL="628590" lvl="1" indent="-171433">
              <a:buFont typeface="Arial" panose="020B0604020202020204" pitchFamily="34" charset="0"/>
              <a:buChar char="•"/>
            </a:pPr>
            <a:r>
              <a:rPr lang="en-US" dirty="0" smtClean="0"/>
              <a:t>77 infrastructure projects such</a:t>
            </a:r>
            <a:r>
              <a:rPr lang="en-US" baseline="0" dirty="0" smtClean="0"/>
              <a:t> as s</a:t>
            </a:r>
            <a:r>
              <a:rPr lang="en-US" i="0" dirty="0" smtClean="0"/>
              <a:t>tructural mitigation, fire protection, roads and bridges </a:t>
            </a:r>
            <a:r>
              <a:rPr lang="en-US" dirty="0" smtClean="0"/>
              <a:t>in 55 communities and other First Nation organizations;</a:t>
            </a:r>
          </a:p>
          <a:p>
            <a:pPr marL="628598" lvl="1" indent="-171441" defTabSz="914355">
              <a:buFont typeface="Arial" panose="020B0604020202020204" pitchFamily="34" charset="0"/>
              <a:buChar char="•"/>
              <a:defRPr/>
            </a:pPr>
            <a:endParaRPr lang="en-US" dirty="0" smtClean="0"/>
          </a:p>
          <a:p>
            <a:pPr marL="628598" lvl="1" indent="-171441" defTabSz="914355">
              <a:buFont typeface="Arial" panose="020B0604020202020204" pitchFamily="34" charset="0"/>
              <a:buChar char="•"/>
              <a:defRPr/>
            </a:pPr>
            <a:r>
              <a:rPr lang="en-US" dirty="0" smtClean="0"/>
              <a:t>15 waste</a:t>
            </a:r>
            <a:r>
              <a:rPr lang="en-US" baseline="0" dirty="0" smtClean="0"/>
              <a:t> m</a:t>
            </a:r>
            <a:r>
              <a:rPr lang="en-US" dirty="0" smtClean="0"/>
              <a:t>anagement projects in 31 First Nations (some initiatives benefit more than one community at a time); </a:t>
            </a:r>
          </a:p>
          <a:p>
            <a:pPr marL="1085777" lvl="2" indent="-171441" defTabSz="914355">
              <a:buFont typeface="Arial" panose="020B0604020202020204" pitchFamily="34" charset="0"/>
              <a:buChar char="•"/>
              <a:defRPr/>
            </a:pPr>
            <a:r>
              <a:rPr lang="en-US" dirty="0"/>
              <a:t>For example, through the BC First Nation Zero Waste Program, </a:t>
            </a:r>
            <a:r>
              <a:rPr lang="en-US" dirty="0" err="1"/>
              <a:t>Kitasoo</a:t>
            </a:r>
            <a:r>
              <a:rPr lang="en-US" dirty="0"/>
              <a:t> First Nation worked to improve their solid waste management system. An upgraded waste management facility was constructed, including this recycling building used to sort and </a:t>
            </a:r>
            <a:r>
              <a:rPr lang="en-US" dirty="0" smtClean="0"/>
              <a:t>store </a:t>
            </a:r>
            <a:r>
              <a:rPr lang="en-US" dirty="0"/>
              <a:t>recyclable materials prior to shipping to a regional district facility for further processing. </a:t>
            </a:r>
            <a:endParaRPr lang="en-CA" dirty="0" smtClean="0"/>
          </a:p>
          <a:p>
            <a:pPr marL="628590" lvl="1" indent="-171433">
              <a:buFont typeface="Arial" panose="020B0604020202020204" pitchFamily="34" charset="0"/>
              <a:buChar char="•"/>
            </a:pPr>
            <a:endParaRPr lang="en-US" dirty="0" smtClean="0"/>
          </a:p>
          <a:p>
            <a:pPr marL="628590" lvl="1" indent="-171433" defTabSz="914355">
              <a:buFont typeface="Arial" panose="020B0604020202020204" pitchFamily="34" charset="0"/>
              <a:buChar char="•"/>
              <a:defRPr/>
            </a:pPr>
            <a:r>
              <a:rPr lang="en-US" baseline="0" dirty="0" smtClean="0"/>
              <a:t>Nine (9) </a:t>
            </a:r>
            <a:r>
              <a:rPr lang="en-US" dirty="0" smtClean="0"/>
              <a:t>school projects in 11 communities;</a:t>
            </a:r>
            <a:r>
              <a:rPr lang="en-US" kern="0" dirty="0" smtClean="0"/>
              <a:t> </a:t>
            </a:r>
          </a:p>
          <a:p>
            <a:pPr marL="1085767" lvl="2" indent="-171433" defTabSz="914355">
              <a:buFont typeface="Arial" panose="020B0604020202020204" pitchFamily="34" charset="0"/>
              <a:buChar char="•"/>
              <a:defRPr/>
            </a:pPr>
            <a:r>
              <a:rPr lang="en-US" b="0" kern="0" dirty="0" err="1" smtClean="0"/>
              <a:t>Sununeymuxw</a:t>
            </a:r>
            <a:r>
              <a:rPr lang="en-US" b="0" kern="0" dirty="0" smtClean="0"/>
              <a:t> First Nation and the Province of BC celebrated the opening of </a:t>
            </a:r>
            <a:r>
              <a:rPr lang="en-US" b="0" kern="0" dirty="0" err="1" smtClean="0"/>
              <a:t>Qwam</a:t>
            </a:r>
            <a:r>
              <a:rPr lang="en-US" b="0" kern="0" dirty="0" smtClean="0"/>
              <a:t> </a:t>
            </a:r>
            <a:r>
              <a:rPr lang="en-US" b="0" kern="0" dirty="0" err="1" smtClean="0"/>
              <a:t>Qwum</a:t>
            </a:r>
            <a:r>
              <a:rPr lang="en-US" b="0" kern="0" dirty="0" smtClean="0"/>
              <a:t> </a:t>
            </a:r>
            <a:r>
              <a:rPr lang="en-US" b="0" kern="0" dirty="0" err="1" smtClean="0"/>
              <a:t>Stuwixwulh</a:t>
            </a:r>
            <a:r>
              <a:rPr lang="en-US" b="0" kern="0" dirty="0" smtClean="0"/>
              <a:t> Elementary School. ISC contributed </a:t>
            </a:r>
            <a:r>
              <a:rPr lang="en-US" b="1" kern="0" dirty="0" smtClean="0"/>
              <a:t>$10.6</a:t>
            </a:r>
            <a:r>
              <a:rPr lang="en-US" b="1" kern="0" baseline="0" dirty="0" smtClean="0"/>
              <a:t> </a:t>
            </a:r>
            <a:r>
              <a:rPr lang="en-US" b="0" kern="0" baseline="0" dirty="0" smtClean="0"/>
              <a:t>million in 2018-2019 towards the school which replaced the old one which was overcrowded.</a:t>
            </a:r>
            <a:endParaRPr lang="en-CA" b="0" dirty="0" smtClean="0"/>
          </a:p>
          <a:p>
            <a:pPr marL="628590" lvl="1" indent="-171433">
              <a:buFont typeface="Arial" panose="020B0604020202020204" pitchFamily="34" charset="0"/>
              <a:buChar char="•"/>
            </a:pPr>
            <a:endParaRPr lang="en-US" dirty="0" smtClean="0"/>
          </a:p>
          <a:p>
            <a:r>
              <a:rPr lang="en-US" dirty="0" smtClean="0"/>
              <a:t>In 2019-2020 </a:t>
            </a:r>
            <a:r>
              <a:rPr lang="en-US" dirty="0"/>
              <a:t>Fiscal year to-date, the Contaminated Sites program has funded six (6) remediation/risk management </a:t>
            </a:r>
            <a:r>
              <a:rPr lang="en-US" dirty="0" smtClean="0"/>
              <a:t>projects.</a:t>
            </a:r>
          </a:p>
          <a:p>
            <a:r>
              <a:rPr lang="en-US" i="1" dirty="0"/>
              <a:t> </a:t>
            </a:r>
          </a:p>
          <a:p>
            <a:r>
              <a:rPr lang="en-US" dirty="0"/>
              <a:t>By end of </a:t>
            </a:r>
            <a:r>
              <a:rPr lang="en-US" dirty="0" smtClean="0"/>
              <a:t>2019-2020 </a:t>
            </a:r>
            <a:r>
              <a:rPr lang="en-US" dirty="0"/>
              <a:t>Fiscal year, </a:t>
            </a:r>
            <a:r>
              <a:rPr lang="en-US" dirty="0" smtClean="0"/>
              <a:t>we’re expected to fund an additional 8 remediation/risk </a:t>
            </a:r>
            <a:r>
              <a:rPr lang="en-US" dirty="0"/>
              <a:t>management and </a:t>
            </a:r>
            <a:r>
              <a:rPr lang="en-US" dirty="0" smtClean="0"/>
              <a:t>two (2) </a:t>
            </a:r>
            <a:r>
              <a:rPr lang="en-US" dirty="0"/>
              <a:t>assessment </a:t>
            </a:r>
            <a:r>
              <a:rPr lang="en-US" dirty="0" smtClean="0"/>
              <a:t>projects.  </a:t>
            </a:r>
          </a:p>
          <a:p>
            <a:endParaRPr lang="en-CA" kern="1200" dirty="0" smtClean="0"/>
          </a:p>
          <a:p>
            <a:pPr defTabSz="914355">
              <a:defRPr/>
            </a:pPr>
            <a:r>
              <a:rPr lang="en-US" dirty="0" smtClean="0"/>
              <a:t>Now </a:t>
            </a:r>
            <a:r>
              <a:rPr lang="en-US" dirty="0"/>
              <a:t>moving on to Lands and Economic Development</a:t>
            </a:r>
            <a:r>
              <a:rPr lang="en-US" dirty="0" smtClean="0"/>
              <a:t>…</a:t>
            </a:r>
            <a:endParaRPr lang="en-US" dirty="0"/>
          </a:p>
          <a:p>
            <a:endParaRPr lang="en-US" b="1"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11</a:t>
            </a:fld>
            <a:endParaRPr lang="en-CA" dirty="0"/>
          </a:p>
        </p:txBody>
      </p:sp>
    </p:spTree>
    <p:extLst>
      <p:ext uri="{BB962C8B-B14F-4D97-AF65-F5344CB8AC3E}">
        <p14:creationId xmlns:p14="http://schemas.microsoft.com/office/powerpoint/2010/main" val="2688420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defTabSz="915506">
              <a:buFont typeface="Arial" panose="020B0604020202020204" pitchFamily="34" charset="0"/>
              <a:buChar char="•"/>
              <a:defRPr/>
            </a:pPr>
            <a:r>
              <a:rPr lang="en-US" i="0" dirty="0" smtClean="0"/>
              <a:t>L</a:t>
            </a:r>
            <a:r>
              <a:rPr lang="en-US" i="0" baseline="0" dirty="0" smtClean="0"/>
              <a:t>ands and Economic Development helps support the sustainable development of First Nations lands, resources and economies.</a:t>
            </a:r>
          </a:p>
          <a:p>
            <a:pPr marL="171441" indent="-171441" defTabSz="915506">
              <a:buFont typeface="Arial" panose="020B0604020202020204" pitchFamily="34" charset="0"/>
              <a:buChar char="•"/>
              <a:defRPr/>
            </a:pPr>
            <a:endParaRPr lang="en-US" i="0" baseline="0" dirty="0" smtClean="0"/>
          </a:p>
          <a:p>
            <a:pPr marL="171441" indent="-171441" defTabSz="915506">
              <a:buFont typeface="Arial" panose="020B0604020202020204" pitchFamily="34" charset="0"/>
              <a:buChar char="•"/>
              <a:defRPr/>
            </a:pPr>
            <a:r>
              <a:rPr lang="en-US" i="0" baseline="0" dirty="0" smtClean="0"/>
              <a:t>Our staff provides land and environmental management services to First Nations operating under the </a:t>
            </a:r>
            <a:r>
              <a:rPr lang="en-US" i="1" baseline="0" dirty="0" smtClean="0"/>
              <a:t>Indian Act</a:t>
            </a:r>
            <a:r>
              <a:rPr lang="en-US" i="0" baseline="0" dirty="0" smtClean="0"/>
              <a:t>; we also support First Nations in the transition to administering lands management under their own land code as part of the First Nations Land Management Regime.</a:t>
            </a:r>
          </a:p>
          <a:p>
            <a:pPr marL="171441" indent="-171441" defTabSz="915506">
              <a:buFont typeface="Arial" panose="020B0604020202020204" pitchFamily="34" charset="0"/>
              <a:buChar char="•"/>
              <a:defRPr/>
            </a:pPr>
            <a:endParaRPr lang="en-US" i="0" baseline="0" dirty="0" smtClean="0"/>
          </a:p>
          <a:p>
            <a:pPr marL="171441" indent="-171441" defTabSz="915506">
              <a:buFont typeface="Arial" panose="020B0604020202020204" pitchFamily="34" charset="0"/>
              <a:buChar char="•"/>
              <a:defRPr/>
            </a:pPr>
            <a:r>
              <a:rPr lang="en-US" i="0" baseline="0" dirty="0" smtClean="0"/>
              <a:t>As a result of increased interest by many First Nations in adding to the reserve land base as well as legal obligations, our staff has increased this year’s targets to achieve up to 15 region-level sign-offs for Additions to Reserve. And we hope to benefit from recently passed legislative changes to simplify the process. </a:t>
            </a:r>
          </a:p>
          <a:p>
            <a:pPr marL="171441" indent="-171441" defTabSz="915506">
              <a:buFont typeface="Arial" panose="020B0604020202020204" pitchFamily="34" charset="0"/>
              <a:buChar char="•"/>
              <a:defRPr/>
            </a:pPr>
            <a:endParaRPr lang="en-US" i="0" baseline="0" dirty="0" smtClean="0"/>
          </a:p>
          <a:p>
            <a:pPr marL="171441" indent="-171441" defTabSz="915506">
              <a:buFont typeface="Arial" panose="020B0604020202020204" pitchFamily="34" charset="0"/>
              <a:buChar char="•"/>
              <a:defRPr/>
            </a:pPr>
            <a:r>
              <a:rPr lang="en-US" i="0" baseline="0" dirty="0" smtClean="0"/>
              <a:t>We help support economic development through the process to designate reserve land for commercial use and by administering the Department’s economic development funding programs. </a:t>
            </a:r>
          </a:p>
          <a:p>
            <a:pPr marL="171441" indent="-171441" defTabSz="915506">
              <a:buFont typeface="Arial" panose="020B0604020202020204" pitchFamily="34" charset="0"/>
              <a:buChar char="•"/>
              <a:defRPr/>
            </a:pPr>
            <a:endParaRPr lang="en-US" b="1" i="1" u="sng" baseline="0" dirty="0" smtClean="0">
              <a:effectLst>
                <a:outerShdw blurRad="38100" dist="38100" dir="2700000" algn="tl">
                  <a:srgbClr val="000000">
                    <a:alpha val="43137"/>
                  </a:srgbClr>
                </a:outerShdw>
              </a:effectLst>
            </a:endParaRPr>
          </a:p>
          <a:p>
            <a:pPr marL="171441" indent="-171441" defTabSz="915506">
              <a:buFont typeface="Arial" panose="020B0604020202020204" pitchFamily="34" charset="0"/>
              <a:buChar char="•"/>
              <a:defRPr/>
            </a:pPr>
            <a:r>
              <a:rPr lang="en-US" b="0" dirty="0">
                <a:effectLst>
                  <a:outerShdw blurRad="38100" dist="38100" dir="2700000" algn="tl">
                    <a:srgbClr val="000000">
                      <a:alpha val="43137"/>
                    </a:srgbClr>
                  </a:outerShdw>
                </a:effectLst>
              </a:rPr>
              <a:t>PHOTO CONTEXT: Pictured here is the </a:t>
            </a:r>
            <a:r>
              <a:rPr lang="en-US" b="0" dirty="0" err="1">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Tŝilhqot'in</a:t>
            </a:r>
            <a:r>
              <a:rPr lang="en-US" b="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Solar </a:t>
            </a:r>
            <a:r>
              <a:rPr lang="en-US" b="0" i="0" u="none" baseline="0" dirty="0" smtClean="0">
                <a:solidFill>
                  <a:schemeClr val="tx1"/>
                </a:solidFill>
                <a:effectLst>
                  <a:outerShdw blurRad="38100" dist="38100" dir="2700000" algn="tl">
                    <a:srgbClr val="000000">
                      <a:alpha val="43137"/>
                    </a:srgbClr>
                  </a:outerShdw>
                </a:effectLst>
              </a:rPr>
              <a:t>Farm </a:t>
            </a:r>
            <a:r>
              <a:rPr lang="en-US" b="0" dirty="0">
                <a:effectLst>
                  <a:outerShdw blurRad="38100" dist="38100" dir="2700000" algn="tl">
                    <a:srgbClr val="000000">
                      <a:alpha val="43137"/>
                    </a:srgbClr>
                  </a:outerShdw>
                </a:effectLst>
              </a:rPr>
              <a:t>that was funded through the Community Opportunity Readiness Program for commercial infrastructure in 2017-2018 and 2018-2019. </a:t>
            </a:r>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solidFill>
                  <a:prstClr val="black"/>
                </a:solidFill>
              </a:rPr>
              <a:pPr>
                <a:defRPr/>
              </a:pPr>
              <a:t>12</a:t>
            </a:fld>
            <a:endParaRPr lang="en-CA" dirty="0">
              <a:solidFill>
                <a:prstClr val="black"/>
              </a:solidFill>
            </a:endParaRPr>
          </a:p>
        </p:txBody>
      </p:sp>
    </p:spTree>
    <p:extLst>
      <p:ext uri="{BB962C8B-B14F-4D97-AF65-F5344CB8AC3E}">
        <p14:creationId xmlns:p14="http://schemas.microsoft.com/office/powerpoint/2010/main" val="39497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3" indent="-171433">
              <a:buFont typeface="Arial" panose="020B0604020202020204" pitchFamily="34" charset="0"/>
              <a:buChar char="•"/>
            </a:pPr>
            <a:r>
              <a:rPr lang="en-US" b="0" dirty="0" smtClean="0"/>
              <a:t>This year’s total budget for Lands and Economic Development is </a:t>
            </a:r>
            <a:r>
              <a:rPr lang="en-US" b="0" dirty="0" smtClean="0">
                <a:solidFill>
                  <a:srgbClr val="FF0000"/>
                </a:solidFill>
              </a:rPr>
              <a:t>$</a:t>
            </a:r>
            <a:r>
              <a:rPr lang="en-US" b="1" dirty="0" smtClean="0">
                <a:solidFill>
                  <a:srgbClr val="FF0000"/>
                </a:solidFill>
              </a:rPr>
              <a:t>32.0</a:t>
            </a:r>
            <a:r>
              <a:rPr lang="en-US" b="0" dirty="0" smtClean="0">
                <a:solidFill>
                  <a:srgbClr val="FF0000"/>
                </a:solidFill>
              </a:rPr>
              <a:t> </a:t>
            </a:r>
            <a:r>
              <a:rPr lang="en-US" b="0" dirty="0" smtClean="0"/>
              <a:t>million</a:t>
            </a:r>
            <a:r>
              <a:rPr lang="en-US" b="0" baseline="0" dirty="0" smtClean="0"/>
              <a:t>. </a:t>
            </a:r>
          </a:p>
          <a:p>
            <a:pPr marL="457178" lvl="1" indent="0">
              <a:buFont typeface="Arial" panose="020B0604020202020204" pitchFamily="34" charset="0"/>
              <a:buNone/>
            </a:pPr>
            <a:r>
              <a:rPr lang="en-US" b="0" baseline="0" dirty="0" smtClean="0">
                <a:effectLst>
                  <a:outerShdw blurRad="38100" dist="38100" dir="2700000" algn="tl">
                    <a:srgbClr val="000000">
                      <a:alpha val="43137"/>
                    </a:srgbClr>
                  </a:outerShdw>
                </a:effectLst>
              </a:rPr>
              <a:t>The $9.3 million decrease from last year’s LED budget of $41.3 million is attributed to several factors, including the end of the $5 million West Coast Energy fund (SPI) that ended after 5 years  in March 2019 and fewer Community Opportunity Readiness Projects from BC being funded nationally. Budget 2019 included $15.8 million across Canada to support CORP economic development projects which is only now becoming available. BC Region expects to see more CORP projects funded in the next few months. </a:t>
            </a:r>
          </a:p>
          <a:p>
            <a:pPr marL="457178" lvl="1" indent="0">
              <a:buFont typeface="Arial" panose="020B0604020202020204" pitchFamily="34" charset="0"/>
              <a:buNone/>
            </a:pPr>
            <a:endParaRPr lang="en-US" b="1" baseline="0" dirty="0" smtClean="0">
              <a:effectLst>
                <a:outerShdw blurRad="38100" dist="38100" dir="2700000" algn="tl">
                  <a:srgbClr val="000000">
                    <a:alpha val="43137"/>
                  </a:srgbClr>
                </a:outerShdw>
              </a:effectLst>
            </a:endParaRPr>
          </a:p>
          <a:p>
            <a:pPr marL="171433" indent="-171433">
              <a:buFont typeface="Arial" panose="020B0604020202020204" pitchFamily="34" charset="0"/>
              <a:buChar char="•"/>
            </a:pPr>
            <a:r>
              <a:rPr lang="en-US" b="0" baseline="0" dirty="0" smtClean="0">
                <a:effectLst>
                  <a:outerShdw blurRad="38100" dist="38100" dir="2700000" algn="tl">
                    <a:srgbClr val="000000">
                      <a:alpha val="43137"/>
                    </a:srgbClr>
                  </a:outerShdw>
                </a:effectLst>
              </a:rPr>
              <a:t>Funding is allocated to regional programs that support economic development projects as well as community capacity building in land and environmental management and economic development.</a:t>
            </a:r>
          </a:p>
          <a:p>
            <a:pPr marL="171433" indent="-171433">
              <a:buFont typeface="Arial" panose="020B0604020202020204" pitchFamily="34" charset="0"/>
              <a:buChar char="•"/>
            </a:pPr>
            <a:endParaRPr lang="en-US" b="0" baseline="0" dirty="0" smtClean="0">
              <a:effectLst>
                <a:outerShdw blurRad="38100" dist="38100" dir="2700000" algn="tl">
                  <a:srgbClr val="000000">
                    <a:alpha val="43137"/>
                  </a:srgbClr>
                </a:outerShdw>
              </a:effectLst>
            </a:endParaRPr>
          </a:p>
          <a:p>
            <a:pPr marL="171433" indent="-171433">
              <a:buFont typeface="Arial" panose="020B0604020202020204" pitchFamily="34" charset="0"/>
              <a:buChar char="•"/>
            </a:pPr>
            <a:r>
              <a:rPr lang="en-US" b="0" baseline="0" dirty="0" smtClean="0">
                <a:effectLst>
                  <a:outerShdw blurRad="38100" dist="38100" dir="2700000" algn="tl">
                    <a:srgbClr val="000000">
                      <a:alpha val="43137"/>
                    </a:srgbClr>
                  </a:outerShdw>
                </a:effectLst>
              </a:rPr>
              <a:t>It includes working in collaboration with Cando and NALMA to support BC First Nations lands managers and economic development officer to gather in Vancouver for the Links to Learning technical training forum. Over 150 delegates attended last month’s Links to Learning.</a:t>
            </a:r>
          </a:p>
          <a:p>
            <a:r>
              <a:rPr lang="en-US" sz="1200" kern="1200" dirty="0" smtClean="0">
                <a:solidFill>
                  <a:schemeClr val="tx1"/>
                </a:solidFill>
                <a:effectLst/>
                <a:latin typeface="Arial" charset="0"/>
                <a:ea typeface="+mn-ea"/>
                <a:cs typeface="+mn-cs"/>
              </a:rPr>
              <a:t> </a:t>
            </a:r>
          </a:p>
          <a:p>
            <a:endParaRPr lang="en-US" b="0"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a:solidFill>
                  <a:srgbClr val="000000"/>
                </a:solidFill>
              </a:rPr>
              <a:pPr>
                <a:defRPr/>
              </a:pPr>
              <a:t>13</a:t>
            </a:fld>
            <a:endParaRPr lang="en-CA" dirty="0">
              <a:solidFill>
                <a:srgbClr val="000000"/>
              </a:solidFill>
            </a:endParaRPr>
          </a:p>
        </p:txBody>
      </p:sp>
    </p:spTree>
    <p:extLst>
      <p:ext uri="{BB962C8B-B14F-4D97-AF65-F5344CB8AC3E}">
        <p14:creationId xmlns:p14="http://schemas.microsoft.com/office/powerpoint/2010/main" val="1994014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defTabSz="914355">
              <a:buFont typeface="Arial" panose="020B0604020202020204" pitchFamily="34" charset="0"/>
              <a:buChar char="•"/>
              <a:defRPr/>
            </a:pPr>
            <a:r>
              <a:rPr lang="en-US" b="0" i="0" kern="0" baseline="0" dirty="0" smtClean="0"/>
              <a:t>We continue to </a:t>
            </a:r>
            <a:r>
              <a:rPr lang="en-US" b="0" i="0" baseline="0" dirty="0" smtClean="0">
                <a:effectLst>
                  <a:outerShdw blurRad="38100" dist="38100" dir="2700000" algn="tl">
                    <a:srgbClr val="000000">
                      <a:alpha val="43137"/>
                    </a:srgbClr>
                  </a:outerShdw>
                </a:effectLst>
              </a:rPr>
              <a:t>work with First Nations to promote the development of economic opportunities and would like to highlight the following First Nations and their projects: </a:t>
            </a:r>
          </a:p>
          <a:p>
            <a:pPr marL="171441" indent="-171441" defTabSz="914355">
              <a:buFont typeface="Arial" panose="020B0604020202020204" pitchFamily="34" charset="0"/>
              <a:buChar char="•"/>
              <a:defRPr/>
            </a:pPr>
            <a:endParaRPr lang="en-US" kern="0" baseline="0" dirty="0" smtClean="0"/>
          </a:p>
          <a:p>
            <a:pPr marL="171441" indent="-171441" defTabSz="914355">
              <a:buFont typeface="Arial" panose="020B0604020202020204" pitchFamily="34" charset="0"/>
              <a:buChar char="•"/>
              <a:defRPr/>
            </a:pPr>
            <a:r>
              <a:rPr lang="en-US" kern="0" dirty="0" smtClean="0"/>
              <a:t>With support</a:t>
            </a:r>
            <a:r>
              <a:rPr lang="en-US" kern="0" baseline="0" dirty="0" smtClean="0"/>
              <a:t> from</a:t>
            </a:r>
            <a:r>
              <a:rPr lang="en-US" kern="0" dirty="0" smtClean="0"/>
              <a:t> Community Opportunity Readiness Program (CORP) funding, </a:t>
            </a:r>
            <a:r>
              <a:rPr lang="en-US" dirty="0" err="1" smtClean="0">
                <a:solidFill>
                  <a:schemeClr val="tx1"/>
                </a:solidFill>
              </a:rPr>
              <a:t>Tŝilhqot'in</a:t>
            </a:r>
            <a:r>
              <a:rPr lang="en-US" kern="0" dirty="0" smtClean="0">
                <a:solidFill>
                  <a:schemeClr val="tx1"/>
                </a:solidFill>
              </a:rPr>
              <a:t>  Solar Farm opened</a:t>
            </a:r>
            <a:r>
              <a:rPr lang="en-US" kern="0" baseline="0" dirty="0" smtClean="0">
                <a:solidFill>
                  <a:schemeClr val="tx1"/>
                </a:solidFill>
              </a:rPr>
              <a:t> this year. The solar farm is a </a:t>
            </a:r>
            <a:r>
              <a:rPr lang="en-US" kern="0" dirty="0" smtClean="0">
                <a:solidFill>
                  <a:schemeClr val="tx1"/>
                </a:solidFill>
              </a:rPr>
              <a:t>clean energy project that will not only provide energy to local homes, but also generate revenue for the community.</a:t>
            </a:r>
          </a:p>
          <a:p>
            <a:pPr marL="171441" indent="-171441" defTabSz="914355">
              <a:buFont typeface="Arial" panose="020B0604020202020204" pitchFamily="34" charset="0"/>
              <a:buChar char="•"/>
              <a:defRPr/>
            </a:pPr>
            <a:endParaRPr lang="en-US" kern="0" dirty="0" smtClean="0">
              <a:solidFill>
                <a:schemeClr val="tx1"/>
              </a:solidFill>
            </a:endParaRPr>
          </a:p>
          <a:p>
            <a:pPr marL="171441" indent="-171441" defTabSz="914355">
              <a:buFont typeface="Arial" panose="020B0604020202020204" pitchFamily="34" charset="0"/>
              <a:buChar char="•"/>
              <a:defRPr/>
            </a:pPr>
            <a:r>
              <a:rPr lang="en-US" kern="0" dirty="0" smtClean="0">
                <a:solidFill>
                  <a:schemeClr val="tx1"/>
                </a:solidFill>
              </a:rPr>
              <a:t>CORP funding also helped both </a:t>
            </a:r>
            <a:r>
              <a:rPr lang="en-US" kern="0" dirty="0" err="1" smtClean="0">
                <a:solidFill>
                  <a:schemeClr val="tx1"/>
                </a:solidFill>
              </a:rPr>
              <a:t>T’sou-ke</a:t>
            </a:r>
            <a:r>
              <a:rPr lang="en-US" kern="0" dirty="0" smtClean="0">
                <a:solidFill>
                  <a:schemeClr val="tx1"/>
                </a:solidFill>
              </a:rPr>
              <a:t> First</a:t>
            </a:r>
            <a:r>
              <a:rPr lang="en-US" kern="0" baseline="0" dirty="0" smtClean="0">
                <a:solidFill>
                  <a:schemeClr val="tx1"/>
                </a:solidFill>
              </a:rPr>
              <a:t> Nation and </a:t>
            </a:r>
            <a:r>
              <a:rPr lang="en-US" kern="0" baseline="0" dirty="0" err="1" smtClean="0">
                <a:solidFill>
                  <a:schemeClr val="tx1"/>
                </a:solidFill>
              </a:rPr>
              <a:t>Leq’a:mel</a:t>
            </a:r>
            <a:r>
              <a:rPr lang="en-US" kern="0" baseline="0" dirty="0" smtClean="0">
                <a:solidFill>
                  <a:schemeClr val="tx1"/>
                </a:solidFill>
              </a:rPr>
              <a:t> First Nation to</a:t>
            </a:r>
            <a:r>
              <a:rPr lang="en-US" kern="0" dirty="0" smtClean="0">
                <a:solidFill>
                  <a:schemeClr val="tx1"/>
                </a:solidFill>
              </a:rPr>
              <a:t> create</a:t>
            </a:r>
            <a:r>
              <a:rPr lang="en-US" kern="0" baseline="0" dirty="0" smtClean="0">
                <a:solidFill>
                  <a:schemeClr val="tx1"/>
                </a:solidFill>
              </a:rPr>
              <a:t> commercial leasing opportunities by supporting the installation of utilities and develop the sites of </a:t>
            </a:r>
            <a:r>
              <a:rPr lang="en-US" kern="0" dirty="0" smtClean="0">
                <a:solidFill>
                  <a:schemeClr val="tx1"/>
                </a:solidFill>
              </a:rPr>
              <a:t>previously unused parcels of</a:t>
            </a:r>
            <a:r>
              <a:rPr lang="en-US" kern="0" baseline="0" dirty="0" smtClean="0">
                <a:solidFill>
                  <a:schemeClr val="tx1"/>
                </a:solidFill>
              </a:rPr>
              <a:t> reserve land. As a result, both Nations celebrated the openings of a gas station and Tim Hortons last year.</a:t>
            </a:r>
          </a:p>
          <a:p>
            <a:pPr marL="171441" indent="-171441" defTabSz="914355">
              <a:buFont typeface="Arial" panose="020B0604020202020204" pitchFamily="34" charset="0"/>
              <a:buChar char="•"/>
              <a:defRPr/>
            </a:pPr>
            <a:endParaRPr lang="en-US" b="1" baseline="0" dirty="0" smtClean="0"/>
          </a:p>
          <a:p>
            <a:endParaRPr lang="en-US" b="1"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14</a:t>
            </a:fld>
            <a:endParaRPr lang="en-CA" dirty="0"/>
          </a:p>
        </p:txBody>
      </p:sp>
    </p:spTree>
    <p:extLst>
      <p:ext uri="{BB962C8B-B14F-4D97-AF65-F5344CB8AC3E}">
        <p14:creationId xmlns:p14="http://schemas.microsoft.com/office/powerpoint/2010/main" val="166893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For reserve land management and environmental stewardship, BC Region provides project funding to support capacity building initiatives.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Over the past several years, we have seen increased growth in requests for reserve land designation votes and commercial leasing as well as additions to reserve for economic and community development needs.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Through its capacity funding, BC Region has funded drone stewardship training to assist First Nations with monitoring their land bases and the release of a land use planning handbook at Links to Learning.  </a:t>
            </a:r>
          </a:p>
          <a:p>
            <a:endParaRPr lang="en-US"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15</a:t>
            </a:fld>
            <a:endParaRPr lang="en-CA" dirty="0"/>
          </a:p>
        </p:txBody>
      </p:sp>
    </p:spTree>
    <p:extLst>
      <p:ext uri="{BB962C8B-B14F-4D97-AF65-F5344CB8AC3E}">
        <p14:creationId xmlns:p14="http://schemas.microsoft.com/office/powerpoint/2010/main" val="4179405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smtClean="0"/>
              <a:t>2019 </a:t>
            </a:r>
            <a:r>
              <a:rPr lang="en-US" dirty="0"/>
              <a:t>brought on many changes with regard to emergency management to respond to after-action reports and lessons learned from 2017 and </a:t>
            </a:r>
            <a:r>
              <a:rPr lang="en-US" dirty="0" smtClean="0"/>
              <a:t>2018</a:t>
            </a:r>
            <a:r>
              <a:rPr lang="en-US" dirty="0"/>
              <a:t>. </a:t>
            </a:r>
          </a:p>
          <a:p>
            <a:pPr marL="0" indent="0">
              <a:buFont typeface="Arial" panose="020B0604020202020204" pitchFamily="34" charset="0"/>
              <a:buNone/>
            </a:pPr>
            <a:r>
              <a:rPr lang="en-US" dirty="0"/>
              <a:t> </a:t>
            </a:r>
          </a:p>
          <a:p>
            <a:pPr marL="171450" lvl="0" indent="-171450">
              <a:buFont typeface="Arial" panose="020B0604020202020204" pitchFamily="34" charset="0"/>
              <a:buChar char="•"/>
            </a:pPr>
            <a:r>
              <a:rPr lang="en-US" dirty="0"/>
              <a:t>The First Nations Leadership Council, ISC and the Province entered into a Tripartite Memorandum of Understanding on Emergency Management Services which was signed </a:t>
            </a:r>
            <a:r>
              <a:rPr lang="en-US" dirty="0" smtClean="0"/>
              <a:t>in </a:t>
            </a:r>
            <a:r>
              <a:rPr lang="en-US" dirty="0"/>
              <a:t>April </a:t>
            </a:r>
            <a:r>
              <a:rPr lang="en-US" dirty="0" smtClean="0"/>
              <a:t>2019. The </a:t>
            </a:r>
            <a:r>
              <a:rPr lang="en-US" dirty="0"/>
              <a:t>MOU represents a commitment to collaborate on emergency management, work collectively to enhance capacity, and ensure that First Nations are recognized as full partners in both the governance and operations of emergency management. </a:t>
            </a:r>
          </a:p>
          <a:p>
            <a:pPr marL="171450" lvl="0" indent="-171450">
              <a:buFont typeface="Arial" panose="020B0604020202020204" pitchFamily="34" charset="0"/>
              <a:buChar char="•"/>
            </a:pPr>
            <a:endParaRPr lang="en-US" b="1"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i="0" kern="1200" dirty="0" smtClean="0">
                <a:solidFill>
                  <a:schemeClr val="tx1"/>
                </a:solidFill>
                <a:effectLst/>
                <a:latin typeface="Arial" charset="0"/>
                <a:ea typeface="+mn-ea"/>
                <a:cs typeface="+mn-cs"/>
              </a:rPr>
              <a:t>A Tripartite Working Group, and a technical working group made up of emergency management champions from First Nations throughout BC, will support implementation of the MOU and ensure that First Nations’ voices remain at the forefront of service improvements.</a:t>
            </a:r>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There is more work to be done to ensure that the emergency management system reflects the diversity of First Nations, geography, risks and hazards, and </a:t>
            </a:r>
            <a:r>
              <a:rPr lang="en-US" dirty="0" smtClean="0"/>
              <a:t>capabilities</a:t>
            </a:r>
            <a:r>
              <a:rPr lang="en-US" baseline="0" dirty="0" smtClean="0"/>
              <a:t> and brings in more players. </a:t>
            </a:r>
            <a:endParaRPr lang="en-US"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solidFill>
                  <a:prstClr val="black"/>
                </a:solidFill>
              </a:rPr>
              <a:pPr>
                <a:defRPr/>
              </a:pPr>
              <a:t>16</a:t>
            </a:fld>
            <a:endParaRPr lang="en-CA" dirty="0">
              <a:solidFill>
                <a:prstClr val="black"/>
              </a:solidFill>
            </a:endParaRPr>
          </a:p>
        </p:txBody>
      </p:sp>
    </p:spTree>
    <p:extLst>
      <p:ext uri="{BB962C8B-B14F-4D97-AF65-F5344CB8AC3E}">
        <p14:creationId xmlns:p14="http://schemas.microsoft.com/office/powerpoint/2010/main" val="100420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mn-ea"/>
                <a:cs typeface="+mn-cs"/>
              </a:rPr>
              <a:t>The total</a:t>
            </a:r>
            <a:r>
              <a:rPr lang="en-US" sz="1200" kern="1200" baseline="0" dirty="0" smtClean="0">
                <a:solidFill>
                  <a:schemeClr val="tx1"/>
                </a:solidFill>
                <a:effectLst/>
                <a:latin typeface="Arial" charset="0"/>
                <a:ea typeface="+mn-ea"/>
                <a:cs typeface="+mn-cs"/>
              </a:rPr>
              <a:t> expenditures this fiscal for emergency management is </a:t>
            </a:r>
            <a:r>
              <a:rPr lang="en-US" sz="1200" b="1" kern="1200" baseline="0" dirty="0" smtClean="0">
                <a:solidFill>
                  <a:schemeClr val="tx1"/>
                </a:solidFill>
                <a:effectLst/>
                <a:latin typeface="Arial" charset="0"/>
                <a:ea typeface="+mn-ea"/>
                <a:cs typeface="+mn-cs"/>
              </a:rPr>
              <a:t>$14.8 </a:t>
            </a:r>
            <a:r>
              <a:rPr lang="en-US" sz="1200" kern="1200" baseline="0" dirty="0" smtClean="0">
                <a:solidFill>
                  <a:schemeClr val="tx1"/>
                </a:solidFill>
                <a:effectLst/>
                <a:latin typeface="Arial" charset="0"/>
                <a:ea typeface="+mn-ea"/>
                <a:cs typeface="+mn-cs"/>
              </a:rPr>
              <a:t>million.</a:t>
            </a:r>
            <a:endParaRPr lang="en-US" sz="1200" kern="1200" dirty="0" smtClean="0">
              <a:solidFill>
                <a:schemeClr val="tx1"/>
              </a:solidFill>
              <a:effectLst/>
              <a:latin typeface="Arial" charset="0"/>
              <a:ea typeface="+mn-ea"/>
              <a:cs typeface="+mn-cs"/>
            </a:endParaRPr>
          </a:p>
          <a:p>
            <a:pPr lvl="0"/>
            <a:endParaRPr lang="en-US" sz="1200" kern="1200" dirty="0" smtClean="0">
              <a:solidFill>
                <a:schemeClr val="tx1"/>
              </a:solidFill>
              <a:effectLst/>
              <a:latin typeface="Arial" charset="0"/>
              <a:ea typeface="+mn-ea"/>
              <a:cs typeface="+mn-cs"/>
            </a:endParaRPr>
          </a:p>
          <a:p>
            <a:pPr lvl="0"/>
            <a:r>
              <a:rPr lang="en-US" sz="1200" kern="1200" dirty="0" smtClean="0">
                <a:solidFill>
                  <a:schemeClr val="tx1"/>
                </a:solidFill>
                <a:effectLst/>
                <a:latin typeface="Arial" charset="0"/>
                <a:ea typeface="+mn-ea"/>
                <a:cs typeface="+mn-cs"/>
              </a:rPr>
              <a:t>Budget 2019  - provided an additional </a:t>
            </a:r>
            <a:r>
              <a:rPr lang="en-US" sz="1200" b="1" kern="1200" dirty="0" smtClean="0">
                <a:solidFill>
                  <a:schemeClr val="tx1"/>
                </a:solidFill>
                <a:effectLst/>
                <a:latin typeface="Arial" charset="0"/>
                <a:ea typeface="+mn-ea"/>
                <a:cs typeface="+mn-cs"/>
              </a:rPr>
              <a:t>$5.025 </a:t>
            </a:r>
            <a:r>
              <a:rPr lang="en-US" sz="1200" kern="1200" dirty="0" smtClean="0">
                <a:solidFill>
                  <a:schemeClr val="tx1"/>
                </a:solidFill>
                <a:effectLst/>
                <a:latin typeface="Arial" charset="0"/>
                <a:ea typeface="+mn-ea"/>
                <a:cs typeface="+mn-cs"/>
              </a:rPr>
              <a:t>million in Emergency Management investment to BC First Nations.  This investment will rise to </a:t>
            </a:r>
            <a:r>
              <a:rPr lang="en-US" sz="1200" b="1" kern="1200" dirty="0" smtClean="0">
                <a:solidFill>
                  <a:schemeClr val="tx1"/>
                </a:solidFill>
                <a:effectLst/>
                <a:latin typeface="Arial" charset="0"/>
                <a:ea typeface="+mn-ea"/>
                <a:cs typeface="+mn-cs"/>
              </a:rPr>
              <a:t>$6.2 </a:t>
            </a:r>
            <a:r>
              <a:rPr lang="en-US" sz="1200" kern="1200" dirty="0" smtClean="0">
                <a:solidFill>
                  <a:schemeClr val="tx1"/>
                </a:solidFill>
                <a:effectLst/>
                <a:latin typeface="Arial" charset="0"/>
                <a:ea typeface="+mn-ea"/>
                <a:cs typeface="+mn-cs"/>
              </a:rPr>
              <a:t>million in</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year five.</a:t>
            </a:r>
          </a:p>
          <a:p>
            <a:pPr lvl="0"/>
            <a:endParaRPr lang="en-US" sz="1200" kern="1200" dirty="0" smtClean="0">
              <a:solidFill>
                <a:schemeClr val="tx1"/>
              </a:solidFill>
              <a:effectLst/>
              <a:latin typeface="Arial" charset="0"/>
              <a:ea typeface="+mn-ea"/>
              <a:cs typeface="+mn-cs"/>
            </a:endParaRPr>
          </a:p>
          <a:p>
            <a:pPr lvl="0"/>
            <a:r>
              <a:rPr lang="en-US" sz="1200" kern="1200" dirty="0" smtClean="0">
                <a:solidFill>
                  <a:schemeClr val="tx1"/>
                </a:solidFill>
                <a:effectLst/>
                <a:latin typeface="Arial" charset="0"/>
                <a:ea typeface="+mn-ea"/>
                <a:cs typeface="+mn-cs"/>
              </a:rPr>
              <a:t>For the current fiscal year, this investment means that:</a:t>
            </a:r>
          </a:p>
          <a:p>
            <a:pPr marL="628650" lvl="1" indent="-171450">
              <a:buFont typeface="Arial" panose="020B0604020202020204" pitchFamily="34" charset="0"/>
              <a:buChar char="•"/>
            </a:pPr>
            <a:r>
              <a:rPr lang="en-US" sz="1200" kern="1200" dirty="0" smtClean="0">
                <a:solidFill>
                  <a:schemeClr val="tx1"/>
                </a:solidFill>
                <a:effectLst/>
                <a:latin typeface="Arial" charset="0"/>
                <a:ea typeface="+mn-ea"/>
                <a:cs typeface="+mn-cs"/>
              </a:rPr>
              <a:t>90 non-structural mitigation and preparedness projects will reach over 100 First Nations in BC and 34 First Nations will receive support for on-reserve fuel mitigation and wildfire firefighter training</a:t>
            </a:r>
          </a:p>
          <a:p>
            <a:pPr marL="628650" lvl="1" indent="-171450">
              <a:buFont typeface="Arial" panose="020B0604020202020204" pitchFamily="34" charset="0"/>
              <a:buChar char="•"/>
            </a:pPr>
            <a:r>
              <a:rPr lang="en-US" sz="1200" kern="1200" dirty="0" smtClean="0">
                <a:solidFill>
                  <a:schemeClr val="tx1"/>
                </a:solidFill>
                <a:effectLst/>
                <a:latin typeface="Arial" charset="0"/>
                <a:ea typeface="+mn-ea"/>
                <a:cs typeface="+mn-cs"/>
              </a:rPr>
              <a:t>New Emergency Preparedness Coordinators are working with 59 First Nations in BC, with more to come in 2020. </a:t>
            </a:r>
          </a:p>
          <a:p>
            <a:pPr marL="628650" lvl="1" indent="-171450">
              <a:buFont typeface="Arial" panose="020B0604020202020204" pitchFamily="34" charset="0"/>
              <a:buChar char="•"/>
            </a:pPr>
            <a:r>
              <a:rPr lang="en-US" sz="1200" kern="1200" dirty="0" smtClean="0">
                <a:solidFill>
                  <a:schemeClr val="tx1"/>
                </a:solidFill>
                <a:effectLst/>
                <a:latin typeface="Arial" charset="0"/>
                <a:ea typeface="+mn-ea"/>
                <a:cs typeface="+mn-cs"/>
              </a:rPr>
              <a:t>Every First Nation has been provided with a laptop dedicated to emergency management through Professional</a:t>
            </a:r>
            <a:r>
              <a:rPr lang="en-US" sz="1200" kern="1200" baseline="0" dirty="0" smtClean="0">
                <a:solidFill>
                  <a:schemeClr val="tx1"/>
                </a:solidFill>
                <a:effectLst/>
                <a:latin typeface="Arial" charset="0"/>
                <a:ea typeface="+mn-ea"/>
                <a:cs typeface="+mn-cs"/>
              </a:rPr>
              <a:t> and Institutional Development (P&amp;ID) funding</a:t>
            </a:r>
            <a:r>
              <a:rPr lang="en-US" sz="1200" kern="1200" dirty="0" smtClean="0">
                <a:solidFill>
                  <a:schemeClr val="tx1"/>
                </a:solidFill>
                <a:effectLst/>
                <a:latin typeface="Arial" charset="0"/>
                <a:ea typeface="+mn-ea"/>
                <a:cs typeface="+mn-cs"/>
              </a:rPr>
              <a:t>, so emergency plans, contact lists, etc., can be kept in a consistent place; avoiding the need to use personal devises in the case of an emergency. </a:t>
            </a:r>
          </a:p>
          <a:p>
            <a:pPr lvl="0"/>
            <a:endParaRPr lang="en-US" sz="1200" kern="1200" dirty="0" smtClean="0">
              <a:solidFill>
                <a:schemeClr val="tx1"/>
              </a:solidFill>
              <a:effectLst/>
              <a:latin typeface="Arial" charset="0"/>
              <a:ea typeface="+mn-ea"/>
              <a:cs typeface="+mn-cs"/>
            </a:endParaRPr>
          </a:p>
          <a:p>
            <a:pPr lvl="0"/>
            <a:r>
              <a:rPr lang="en-US" sz="1200" b="1" kern="1200" dirty="0" smtClean="0">
                <a:solidFill>
                  <a:schemeClr val="tx1"/>
                </a:solidFill>
                <a:effectLst/>
                <a:latin typeface="Arial" charset="0"/>
                <a:ea typeface="+mn-ea"/>
                <a:cs typeface="+mn-cs"/>
              </a:rPr>
              <a:t>$4.98</a:t>
            </a:r>
            <a:r>
              <a:rPr lang="en-US" sz="1200" b="1" kern="1200" baseline="0" dirty="0" smtClean="0">
                <a:solidFill>
                  <a:schemeClr val="tx1"/>
                </a:solidFill>
                <a:effectLst/>
                <a:latin typeface="Arial" charset="0"/>
                <a:ea typeface="+mn-ea"/>
                <a:cs typeface="+mn-cs"/>
              </a:rPr>
              <a:t> </a:t>
            </a:r>
            <a:r>
              <a:rPr lang="en-US" sz="1200" kern="1200" baseline="0" dirty="0" smtClean="0">
                <a:solidFill>
                  <a:schemeClr val="tx1"/>
                </a:solidFill>
                <a:effectLst/>
                <a:latin typeface="Arial" charset="0"/>
                <a:ea typeface="+mn-ea"/>
                <a:cs typeface="+mn-cs"/>
              </a:rPr>
              <a:t>million </a:t>
            </a:r>
            <a:r>
              <a:rPr lang="en-US" sz="1200" kern="1200" dirty="0" smtClean="0">
                <a:solidFill>
                  <a:schemeClr val="tx1"/>
                </a:solidFill>
                <a:effectLst/>
                <a:latin typeface="Arial" charset="0"/>
                <a:ea typeface="+mn-ea"/>
                <a:cs typeface="+mn-cs"/>
              </a:rPr>
              <a:t>service agreements with Emergency Management BC and BC Wildfire Service ensure that BC First Nations receive emergency management and wildfire suppression services to comparable to those available to all British Columbians. </a:t>
            </a:r>
          </a:p>
          <a:p>
            <a:pPr lvl="0"/>
            <a:r>
              <a:rPr lang="en-US" sz="1200" kern="1200" dirty="0" smtClean="0">
                <a:solidFill>
                  <a:schemeClr val="tx1"/>
                </a:solidFill>
                <a:effectLst/>
                <a:latin typeface="Arial" charset="0"/>
                <a:ea typeface="+mn-ea"/>
                <a:cs typeface="+mn-cs"/>
              </a:rPr>
              <a:t>Response and recovery are needs based depending on emergency events, and these costs can therefore vary from year to year.</a:t>
            </a:r>
          </a:p>
          <a:p>
            <a:pPr lvl="0"/>
            <a:endParaRPr lang="en-US" sz="1200" kern="1200" dirty="0" smtClean="0">
              <a:solidFill>
                <a:schemeClr val="tx1"/>
              </a:solidFill>
              <a:effectLst/>
              <a:latin typeface="Arial" charset="0"/>
              <a:ea typeface="+mn-ea"/>
              <a:cs typeface="+mn-cs"/>
            </a:endParaRPr>
          </a:p>
          <a:p>
            <a:pPr lvl="0"/>
            <a:r>
              <a:rPr lang="en-US" sz="1200" kern="1200" dirty="0" smtClean="0">
                <a:solidFill>
                  <a:schemeClr val="tx1"/>
                </a:solidFill>
                <a:effectLst/>
                <a:latin typeface="Arial" charset="0"/>
                <a:ea typeface="+mn-ea"/>
                <a:cs typeface="+mn-cs"/>
              </a:rPr>
              <a:t>As of January 3,</a:t>
            </a:r>
            <a:r>
              <a:rPr lang="en-US" sz="1200" kern="1200" baseline="0" dirty="0" smtClean="0">
                <a:solidFill>
                  <a:schemeClr val="tx1"/>
                </a:solidFill>
                <a:effectLst/>
                <a:latin typeface="Arial" charset="0"/>
                <a:ea typeface="+mn-ea"/>
                <a:cs typeface="+mn-cs"/>
              </a:rPr>
              <a:t> 2020</a:t>
            </a:r>
            <a:r>
              <a:rPr lang="en-US" sz="1200" kern="1200" dirty="0" smtClean="0">
                <a:solidFill>
                  <a:schemeClr val="tx1"/>
                </a:solidFill>
                <a:effectLst/>
                <a:latin typeface="Arial" charset="0"/>
                <a:ea typeface="+mn-ea"/>
                <a:cs typeface="+mn-cs"/>
              </a:rPr>
              <a:t>, ISC invested </a:t>
            </a:r>
            <a:r>
              <a:rPr lang="en-US" sz="1200" b="1" kern="1200" dirty="0" smtClean="0">
                <a:solidFill>
                  <a:schemeClr val="tx1"/>
                </a:solidFill>
                <a:effectLst/>
                <a:latin typeface="Arial" charset="0"/>
                <a:ea typeface="+mn-ea"/>
                <a:cs typeface="+mn-cs"/>
              </a:rPr>
              <a:t>$4.8 </a:t>
            </a:r>
            <a:r>
              <a:rPr lang="en-US" sz="1200" kern="1200" dirty="0" smtClean="0">
                <a:solidFill>
                  <a:schemeClr val="tx1"/>
                </a:solidFill>
                <a:effectLst/>
                <a:latin typeface="Arial" charset="0"/>
                <a:ea typeface="+mn-ea"/>
                <a:cs typeface="+mn-cs"/>
              </a:rPr>
              <a:t>million in response and recovery, and an additional </a:t>
            </a:r>
            <a:r>
              <a:rPr lang="en-US" sz="1200" b="1" kern="1200" dirty="0" smtClean="0">
                <a:solidFill>
                  <a:schemeClr val="tx1"/>
                </a:solidFill>
                <a:effectLst/>
                <a:latin typeface="Arial" charset="0"/>
                <a:ea typeface="+mn-ea"/>
                <a:cs typeface="+mn-cs"/>
              </a:rPr>
              <a:t>$2.8 </a:t>
            </a:r>
            <a:r>
              <a:rPr lang="en-US" sz="1200" kern="1200" dirty="0" smtClean="0">
                <a:solidFill>
                  <a:schemeClr val="tx1"/>
                </a:solidFill>
                <a:effectLst/>
                <a:latin typeface="Arial" charset="0"/>
                <a:ea typeface="+mn-ea"/>
                <a:cs typeface="+mn-cs"/>
              </a:rPr>
              <a:t>million has been approved since that date. </a:t>
            </a:r>
          </a:p>
          <a:p>
            <a:pPr lvl="0"/>
            <a:r>
              <a:rPr lang="en-US" sz="1200" kern="1200" dirty="0" smtClean="0">
                <a:solidFill>
                  <a:schemeClr val="tx1"/>
                </a:solidFill>
                <a:effectLst/>
                <a:latin typeface="Arial" charset="0"/>
                <a:ea typeface="+mn-ea"/>
                <a:cs typeface="+mn-cs"/>
              </a:rPr>
              <a:t>This is down from </a:t>
            </a:r>
            <a:r>
              <a:rPr lang="en-US" sz="1200" b="1" kern="1200" dirty="0" smtClean="0">
                <a:solidFill>
                  <a:schemeClr val="tx1"/>
                </a:solidFill>
                <a:effectLst/>
                <a:latin typeface="Arial" charset="0"/>
                <a:ea typeface="+mn-ea"/>
                <a:cs typeface="+mn-cs"/>
              </a:rPr>
              <a:t>$18.6 </a:t>
            </a:r>
            <a:r>
              <a:rPr lang="en-US" sz="1200" kern="1200" dirty="0" smtClean="0">
                <a:solidFill>
                  <a:schemeClr val="tx1"/>
                </a:solidFill>
                <a:effectLst/>
                <a:latin typeface="Arial" charset="0"/>
                <a:ea typeface="+mn-ea"/>
                <a:cs typeface="+mn-cs"/>
              </a:rPr>
              <a:t>million in the previous year thanks to fewer emergencies this fiscal year.</a:t>
            </a:r>
          </a:p>
          <a:p>
            <a:pPr lvl="0"/>
            <a:endParaRPr lang="en-US" sz="1200" kern="1200" dirty="0" smtClean="0">
              <a:solidFill>
                <a:schemeClr val="tx1"/>
              </a:solidFill>
              <a:effectLst/>
              <a:latin typeface="Arial" charset="0"/>
              <a:ea typeface="+mn-ea"/>
              <a:cs typeface="+mn-cs"/>
            </a:endParaRPr>
          </a:p>
          <a:p>
            <a:pPr lvl="0"/>
            <a:r>
              <a:rPr lang="en-US" sz="1200" kern="1200" dirty="0" smtClean="0">
                <a:solidFill>
                  <a:schemeClr val="tx1"/>
                </a:solidFill>
                <a:effectLst/>
                <a:latin typeface="Arial" charset="0"/>
                <a:ea typeface="+mn-ea"/>
                <a:cs typeface="+mn-cs"/>
              </a:rPr>
              <a:t>Since the introduction of </a:t>
            </a:r>
            <a:r>
              <a:rPr lang="en-US" sz="1200" i="1" kern="1200" dirty="0" smtClean="0">
                <a:solidFill>
                  <a:schemeClr val="tx1"/>
                </a:solidFill>
                <a:effectLst/>
                <a:latin typeface="Arial" charset="0"/>
                <a:ea typeface="+mn-ea"/>
                <a:cs typeface="+mn-cs"/>
              </a:rPr>
              <a:t>Building Back Better</a:t>
            </a:r>
            <a:r>
              <a:rPr lang="en-US" sz="1200" kern="1200" dirty="0" smtClean="0">
                <a:solidFill>
                  <a:schemeClr val="tx1"/>
                </a:solidFill>
                <a:effectLst/>
                <a:latin typeface="Arial" charset="0"/>
                <a:ea typeface="+mn-ea"/>
                <a:cs typeface="+mn-cs"/>
              </a:rPr>
              <a:t>,</a:t>
            </a:r>
            <a:r>
              <a:rPr lang="en-US" sz="1200" i="1" kern="120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ISC is now able to support efforts to address an imminent risk on</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reserve prior to an emergency event occurring. </a:t>
            </a:r>
          </a:p>
          <a:p>
            <a:pPr lvl="0"/>
            <a:endParaRPr lang="en-US" sz="1200" kern="1200" dirty="0" smtClean="0">
              <a:solidFill>
                <a:schemeClr val="tx1"/>
              </a:solidFill>
              <a:effectLst/>
              <a:latin typeface="Arial" charset="0"/>
              <a:ea typeface="+mn-ea"/>
              <a:cs typeface="+mn-cs"/>
            </a:endParaRPr>
          </a:p>
          <a:p>
            <a:pPr lvl="0"/>
            <a:r>
              <a:rPr lang="en-US" sz="1200" kern="1200" dirty="0" smtClean="0">
                <a:solidFill>
                  <a:schemeClr val="tx1"/>
                </a:solidFill>
                <a:effectLst/>
                <a:latin typeface="Arial" charset="0"/>
                <a:ea typeface="+mn-ea"/>
                <a:cs typeface="+mn-cs"/>
              </a:rPr>
              <a:t>We know recovery after</a:t>
            </a:r>
            <a:r>
              <a:rPr lang="en-US" sz="1200" kern="1200" baseline="0" dirty="0" smtClean="0">
                <a:solidFill>
                  <a:schemeClr val="tx1"/>
                </a:solidFill>
                <a:effectLst/>
                <a:latin typeface="Arial" charset="0"/>
                <a:ea typeface="+mn-ea"/>
                <a:cs typeface="+mn-cs"/>
              </a:rPr>
              <a:t> an emergency is a lengthy process and </a:t>
            </a:r>
            <a:r>
              <a:rPr lang="en-US" sz="1200" kern="1200" dirty="0" smtClean="0">
                <a:solidFill>
                  <a:schemeClr val="tx1"/>
                </a:solidFill>
                <a:effectLst/>
                <a:latin typeface="Arial" charset="0"/>
                <a:ea typeface="+mn-ea"/>
                <a:cs typeface="+mn-cs"/>
              </a:rPr>
              <a:t>we are committed to continuing to work with communities that have been impacted in recent years.</a:t>
            </a:r>
          </a:p>
          <a:p>
            <a:pPr marL="171450" indent="-171450" defTabSz="914355">
              <a:buFont typeface="Arial" panose="020B0604020202020204" pitchFamily="34" charset="0"/>
              <a:buChar char="•"/>
              <a:defRPr/>
            </a:pPr>
            <a:endParaRPr lang="en-US" i="1"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a:solidFill>
                  <a:srgbClr val="000000"/>
                </a:solidFill>
              </a:rPr>
              <a:pPr>
                <a:defRPr/>
              </a:pPr>
              <a:t>17</a:t>
            </a:fld>
            <a:endParaRPr lang="en-CA" dirty="0">
              <a:solidFill>
                <a:srgbClr val="000000"/>
              </a:solidFill>
            </a:endParaRPr>
          </a:p>
        </p:txBody>
      </p:sp>
    </p:spTree>
    <p:extLst>
      <p:ext uri="{BB962C8B-B14F-4D97-AF65-F5344CB8AC3E}">
        <p14:creationId xmlns:p14="http://schemas.microsoft.com/office/powerpoint/2010/main" val="3050965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10" rtl="0" eaLnBrk="0" fontAlgn="base" latinLnBrk="0" hangingPunct="0">
              <a:lnSpc>
                <a:spcPct val="100000"/>
              </a:lnSpc>
              <a:spcBef>
                <a:spcPct val="30000"/>
              </a:spcBef>
              <a:spcAft>
                <a:spcPct val="0"/>
              </a:spcAft>
              <a:buClrTx/>
              <a:buSzTx/>
              <a:buFontTx/>
              <a:buNone/>
              <a:tabLst/>
              <a:defRPr/>
            </a:pPr>
            <a:r>
              <a:rPr lang="en-US" dirty="0" smtClean="0"/>
              <a:t>As you can see in this map, the red dots indicate the communities that have received any kind of emergency management funding in 2019. </a:t>
            </a:r>
          </a:p>
          <a:p>
            <a:pPr defTabSz="914310">
              <a:defRPr/>
            </a:pPr>
            <a:endParaRPr lang="en-US" dirty="0" smtClean="0"/>
          </a:p>
          <a:p>
            <a:pPr defTabSz="914310">
              <a:defRPr/>
            </a:pPr>
            <a:r>
              <a:rPr lang="en-US" dirty="0" smtClean="0"/>
              <a:t>In total,</a:t>
            </a:r>
            <a:r>
              <a:rPr lang="en-US" baseline="0" dirty="0" smtClean="0"/>
              <a:t> 1</a:t>
            </a:r>
            <a:r>
              <a:rPr lang="en-US" dirty="0" smtClean="0"/>
              <a:t>32 </a:t>
            </a:r>
            <a:r>
              <a:rPr lang="en-US" dirty="0"/>
              <a:t>First Nations accessed Emergency Management Assistance Program funding through one or more streams in 2019</a:t>
            </a:r>
            <a:r>
              <a:rPr lang="en-US" dirty="0" smtClean="0"/>
              <a:t>.</a:t>
            </a:r>
          </a:p>
          <a:p>
            <a:pPr defTabSz="914310">
              <a:defRPr/>
            </a:pPr>
            <a:endParaRPr lang="en-US"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18</a:t>
            </a:fld>
            <a:endParaRPr lang="en-CA" dirty="0"/>
          </a:p>
        </p:txBody>
      </p:sp>
    </p:spTree>
    <p:extLst>
      <p:ext uri="{BB962C8B-B14F-4D97-AF65-F5344CB8AC3E}">
        <p14:creationId xmlns:p14="http://schemas.microsoft.com/office/powerpoint/2010/main" val="2399662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marR="0" lvl="0" indent="-171441" algn="l" defTabSz="91550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Arial" charset="0"/>
                <a:ea typeface="+mn-ea"/>
                <a:cs typeface="+mn-cs"/>
              </a:rPr>
              <a:t>Investment in First Nations Education continues to be a priority for First Nations and the Department, with over one third of the regional budget to supporting the elementary, secondary and post-secondary education of First Nations learners.  </a:t>
            </a:r>
          </a:p>
          <a:p>
            <a:pPr marL="0" indent="0" defTabSz="915506">
              <a:buFont typeface="Arial" panose="020B0604020202020204" pitchFamily="34" charset="0"/>
              <a:buNone/>
              <a:defRPr/>
            </a:pPr>
            <a:endParaRPr lang="en-US" baseline="0" dirty="0" smtClean="0"/>
          </a:p>
          <a:p>
            <a:pPr marL="171441" indent="-171441" defTabSz="915506">
              <a:buFont typeface="Arial" panose="020B0604020202020204" pitchFamily="34" charset="0"/>
              <a:buChar char="•"/>
              <a:defRPr/>
            </a:pPr>
            <a:r>
              <a:rPr lang="en-US" baseline="0" dirty="0" smtClean="0"/>
              <a:t>Most education-related funding flows directly to First Nations or to the First Nations Education Steering Committee (FNESC).  </a:t>
            </a:r>
          </a:p>
          <a:p>
            <a:pPr marL="171441" indent="-171441" defTabSz="915506">
              <a:buFont typeface="Arial" panose="020B0604020202020204" pitchFamily="34" charset="0"/>
              <a:buChar char="•"/>
              <a:defRPr/>
            </a:pPr>
            <a:endParaRPr lang="en-US" baseline="0" dirty="0" smtClean="0"/>
          </a:p>
          <a:p>
            <a:pPr marL="171441" indent="-171441" defTabSz="915506">
              <a:buFont typeface="Arial" panose="020B0604020202020204" pitchFamily="34" charset="0"/>
              <a:buChar char="•"/>
              <a:defRPr/>
            </a:pPr>
            <a:r>
              <a:rPr lang="en-US" baseline="0" dirty="0" smtClean="0"/>
              <a:t>Exceptions to this include approximately </a:t>
            </a:r>
            <a:r>
              <a:rPr lang="en-US" b="1" baseline="0" dirty="0" smtClean="0"/>
              <a:t>$30 </a:t>
            </a:r>
            <a:r>
              <a:rPr lang="en-US" baseline="0" dirty="0" smtClean="0"/>
              <a:t>million to the Ministry of Education for elementary/secondary provincial tuition and </a:t>
            </a:r>
            <a:r>
              <a:rPr lang="en-US" b="1" baseline="0" dirty="0" smtClean="0"/>
              <a:t>$1.8 </a:t>
            </a:r>
            <a:r>
              <a:rPr lang="en-US" baseline="0" dirty="0" smtClean="0"/>
              <a:t>million that flows to post-secondary institutes through the proposal driven Post-Secondary Partnerships Program. </a:t>
            </a:r>
          </a:p>
          <a:p>
            <a:pPr marL="171441" indent="-171441" defTabSz="915506">
              <a:buFont typeface="Arial" panose="020B0604020202020204" pitchFamily="34" charset="0"/>
              <a:buChar char="•"/>
              <a:defRPr/>
            </a:pPr>
            <a:endParaRPr lang="en-US" baseline="0" dirty="0" smtClean="0"/>
          </a:p>
          <a:p>
            <a:pPr marL="171441" indent="-171441" defTabSz="915506">
              <a:buFont typeface="Arial" panose="020B0604020202020204" pitchFamily="34" charset="0"/>
              <a:buChar char="•"/>
              <a:defRPr/>
            </a:pPr>
            <a:r>
              <a:rPr lang="en-US" baseline="0" dirty="0" smtClean="0"/>
              <a:t>Budget 2019 resulted in continued increases in funding for post-secondary education for five (5) years, translating into </a:t>
            </a:r>
            <a:r>
              <a:rPr lang="en-US" b="1" baseline="0" dirty="0" smtClean="0"/>
              <a:t>$7.85 </a:t>
            </a:r>
            <a:r>
              <a:rPr lang="en-US" baseline="0" dirty="0" smtClean="0"/>
              <a:t>million per year for BC.</a:t>
            </a:r>
            <a:endParaRPr lang="en-US" sz="1400" dirty="0">
              <a:solidFill>
                <a:srgbClr val="000000"/>
              </a:solidFill>
            </a:endParaRPr>
          </a:p>
          <a:p>
            <a:pPr marL="171441" indent="-171441" defTabSz="915506">
              <a:buFont typeface="Arial" panose="020B0604020202020204" pitchFamily="34" charset="0"/>
              <a:buChar char="•"/>
              <a:defRPr/>
            </a:pPr>
            <a:endParaRPr lang="en-US"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solidFill>
                  <a:prstClr val="black"/>
                </a:solidFill>
              </a:rPr>
              <a:pPr>
                <a:defRPr/>
              </a:pPr>
              <a:t>19</a:t>
            </a:fld>
            <a:endParaRPr lang="en-CA" dirty="0">
              <a:solidFill>
                <a:prstClr val="black"/>
              </a:solidFill>
            </a:endParaRPr>
          </a:p>
        </p:txBody>
      </p:sp>
    </p:spTree>
    <p:extLst>
      <p:ext uri="{BB962C8B-B14F-4D97-AF65-F5344CB8AC3E}">
        <p14:creationId xmlns:p14="http://schemas.microsoft.com/office/powerpoint/2010/main" val="108375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5">
              <a:defRPr/>
            </a:pPr>
            <a:r>
              <a:rPr lang="en-US" baseline="0" dirty="0" smtClean="0"/>
              <a:t>There have been some big changes over the past year. On July 15, 2019, the legislation dissolving INAC and formally establishing the mandates of two new Departments, ISC and CIRNAC, came into effect. </a:t>
            </a:r>
          </a:p>
          <a:p>
            <a:endParaRPr lang="en-US" baseline="0" dirty="0" smtClean="0"/>
          </a:p>
          <a:p>
            <a:r>
              <a:rPr lang="en-US" baseline="0" dirty="0" smtClean="0"/>
              <a:t>And, as many of you know ISC has a new Minister – Marc Miller, and Minister Carolyn Bennett remains Minister for Crown-Indigenous Relations. </a:t>
            </a:r>
          </a:p>
          <a:p>
            <a:endParaRPr lang="en-US" baseline="0" dirty="0" smtClean="0"/>
          </a:p>
          <a:p>
            <a:r>
              <a:rPr lang="en-US" baseline="0" dirty="0" smtClean="0"/>
              <a:t>We’ve spoken to each department’s mandate yesterday so I won’t belabor the point. </a:t>
            </a:r>
          </a:p>
          <a:p>
            <a:endParaRPr lang="en-US" baseline="0" dirty="0" smtClean="0"/>
          </a:p>
          <a:p>
            <a:r>
              <a:rPr lang="en-US" baseline="0" dirty="0" smtClean="0"/>
              <a:t>We know that there continues to be uncertainty about the responsibilities of each Department and which files reside where. </a:t>
            </a:r>
          </a:p>
          <a:p>
            <a:endParaRPr lang="en-US" baseline="0" dirty="0" smtClean="0"/>
          </a:p>
          <a:p>
            <a:r>
              <a:rPr lang="en-US" baseline="0" dirty="0" smtClean="0"/>
              <a:t>If, for example, you had questions about access to services to your First Nation such as Status Cards, </a:t>
            </a:r>
            <a:r>
              <a:rPr lang="en-US" dirty="0"/>
              <a:t>Education, Water, Housing, Income Assistance, </a:t>
            </a:r>
            <a:r>
              <a:rPr lang="en-US" baseline="0" dirty="0" smtClean="0"/>
              <a:t>you would contact Indigenous Services Canada</a:t>
            </a:r>
            <a:r>
              <a:rPr lang="en-US" dirty="0"/>
              <a:t>.  </a:t>
            </a:r>
          </a:p>
          <a:p>
            <a:endParaRPr lang="en-US" dirty="0"/>
          </a:p>
          <a:p>
            <a:r>
              <a:rPr lang="en-US" dirty="0" smtClean="0"/>
              <a:t>And for questions about structures to enable Indigenous peoples to build capacity and support their vision of self-determination, negotiations, specific claims, </a:t>
            </a:r>
            <a:r>
              <a:rPr lang="en-US" b="0" i="0" u="none" dirty="0" smtClean="0"/>
              <a:t>the duty to consult,</a:t>
            </a:r>
            <a:r>
              <a:rPr lang="en-US" b="0" i="0" u="none" baseline="0" dirty="0" smtClean="0"/>
              <a:t> </a:t>
            </a:r>
            <a:r>
              <a:rPr lang="en-US" dirty="0" smtClean="0"/>
              <a:t>you would contact CIRNAC.  </a:t>
            </a:r>
          </a:p>
          <a:p>
            <a:endParaRPr lang="en-US" dirty="0"/>
          </a:p>
          <a:p>
            <a:r>
              <a:rPr lang="en-US" baseline="0" dirty="0" smtClean="0"/>
              <a:t>Rest assured, both Departments </a:t>
            </a:r>
            <a:r>
              <a:rPr lang="en-US" dirty="0" smtClean="0"/>
              <a:t>will continue to work together to ensure there are no interruptions to inquiries, delivery of services or relationships with partners.</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6214" rtl="0" eaLnBrk="1" fontAlgn="base" latinLnBrk="0" hangingPunct="1">
              <a:lnSpc>
                <a:spcPct val="100000"/>
              </a:lnSpc>
              <a:spcBef>
                <a:spcPct val="0"/>
              </a:spcBef>
              <a:spcAft>
                <a:spcPct val="0"/>
              </a:spcAft>
              <a:buClrTx/>
              <a:buSzTx/>
              <a:buFontTx/>
              <a:buNone/>
              <a:tabLst/>
              <a:defRPr/>
            </a:pPr>
            <a:fld id="{FE284EBD-CBB1-4A99-ABB1-E39FD7904359}" type="slidenum">
              <a:rPr kumimoji="0" lang="en-CA" sz="11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6214" rtl="0" eaLnBrk="1" fontAlgn="base" latinLnBrk="0" hangingPunct="1">
                <a:lnSpc>
                  <a:spcPct val="100000"/>
                </a:lnSpc>
                <a:spcBef>
                  <a:spcPct val="0"/>
                </a:spcBef>
                <a:spcAft>
                  <a:spcPct val="0"/>
                </a:spcAft>
                <a:buClrTx/>
                <a:buSzTx/>
                <a:buFontTx/>
                <a:buNone/>
                <a:tabLst/>
                <a:defRPr/>
              </a:pPr>
              <a:t>2</a:t>
            </a:fld>
            <a:endParaRPr kumimoji="0" lang="en-CA" sz="11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83028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3" marR="0" indent="-171433"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smtClean="0"/>
              <a:t>This year’s total budget for Education</a:t>
            </a:r>
            <a:r>
              <a:rPr lang="en-US" b="0" baseline="0" dirty="0" smtClean="0"/>
              <a:t> </a:t>
            </a:r>
            <a:r>
              <a:rPr lang="en-US" b="0" dirty="0" smtClean="0"/>
              <a:t>is </a:t>
            </a:r>
            <a:r>
              <a:rPr lang="en-US" b="1" dirty="0" smtClean="0"/>
              <a:t>$357.4</a:t>
            </a:r>
            <a:r>
              <a:rPr lang="en-US" b="0" dirty="0" smtClean="0"/>
              <a:t> million</a:t>
            </a:r>
            <a:r>
              <a:rPr lang="en-US" b="0" baseline="0" dirty="0" smtClean="0"/>
              <a:t>. </a:t>
            </a:r>
          </a:p>
          <a:p>
            <a:pPr marL="171433" marR="0" indent="-171433"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0" baseline="0" dirty="0" smtClean="0"/>
          </a:p>
          <a:p>
            <a:pPr marL="171433" marR="0" indent="-171433"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smtClean="0"/>
              <a:t>Of this total budget, </a:t>
            </a:r>
            <a:r>
              <a:rPr lang="en-US" b="1" baseline="0" dirty="0" smtClean="0"/>
              <a:t>$288 </a:t>
            </a:r>
            <a:r>
              <a:rPr lang="en-US" b="0" baseline="0" dirty="0" smtClean="0"/>
              <a:t>million is related to the Elementary and Secondary Education Program which is governed by the BC Tripartite Education Agreement.</a:t>
            </a:r>
          </a:p>
          <a:p>
            <a:pPr marL="171433" indent="-171433">
              <a:buFont typeface="Arial" panose="020B0604020202020204" pitchFamily="34" charset="0"/>
              <a:buChar char="•"/>
            </a:pPr>
            <a:endParaRPr lang="en-US" b="0" i="0" baseline="0" dirty="0" smtClean="0"/>
          </a:p>
          <a:p>
            <a:pPr marL="171433" indent="-171433">
              <a:buFont typeface="Arial" panose="020B0604020202020204" pitchFamily="34" charset="0"/>
              <a:buChar char="•"/>
            </a:pPr>
            <a:r>
              <a:rPr lang="en-US" b="0" i="0" baseline="0" dirty="0" smtClean="0"/>
              <a:t>This year’s education budget has gone up </a:t>
            </a:r>
            <a:r>
              <a:rPr lang="en-US" b="1" i="0" baseline="0" dirty="0" smtClean="0"/>
              <a:t>$20 </a:t>
            </a:r>
            <a:r>
              <a:rPr lang="en-US" b="0" i="0" baseline="0" dirty="0" smtClean="0"/>
              <a:t>million from last year. The increase </a:t>
            </a:r>
            <a:r>
              <a:rPr lang="en-US" b="0" baseline="0" dirty="0" smtClean="0"/>
              <a:t>largely occurred within the Elementary and Secondary Education Program, under the auspices of BCTEA, and can be attributed to a number of factors:</a:t>
            </a:r>
          </a:p>
          <a:p>
            <a:pPr marL="171433" indent="-171433">
              <a:buFont typeface="Arial" panose="020B0604020202020204" pitchFamily="34" charset="0"/>
              <a:buChar char="•"/>
            </a:pPr>
            <a:endParaRPr lang="en-US" b="0" baseline="0" dirty="0" smtClean="0"/>
          </a:p>
          <a:p>
            <a:pPr marL="628611" lvl="1" indent="-171433">
              <a:buFont typeface="Arial" panose="020B0604020202020204" pitchFamily="34" charset="0"/>
              <a:buChar char="•"/>
            </a:pPr>
            <a:r>
              <a:rPr lang="en-US" b="1" baseline="0" dirty="0" smtClean="0"/>
              <a:t>$3.8 </a:t>
            </a:r>
            <a:r>
              <a:rPr lang="en-US" b="0" baseline="0" dirty="0" smtClean="0"/>
              <a:t>million contributed by Canada to the transportation of First Nations students living on reserve attending public schools</a:t>
            </a:r>
          </a:p>
          <a:p>
            <a:pPr marL="628611" lvl="1" indent="-171433" defTabSz="914355">
              <a:buFont typeface="Arial" panose="020B0604020202020204" pitchFamily="34" charset="0"/>
              <a:buChar char="•"/>
              <a:defRPr/>
            </a:pPr>
            <a:r>
              <a:rPr lang="en-US" b="0" baseline="0" dirty="0" smtClean="0"/>
              <a:t>An increase in the First Nations Student Rate for students living on reserve attending public schools</a:t>
            </a:r>
          </a:p>
          <a:p>
            <a:pPr marL="628611" lvl="1" indent="-171433">
              <a:buFont typeface="Arial" panose="020B0604020202020204" pitchFamily="34" charset="0"/>
              <a:buChar char="•"/>
            </a:pPr>
            <a:r>
              <a:rPr lang="en-US" b="0" baseline="0" dirty="0" smtClean="0"/>
              <a:t>Expansion of Kindergarten (Age 4) from half to full day. </a:t>
            </a:r>
          </a:p>
          <a:p>
            <a:pPr marL="1085788" lvl="2" indent="-171433" defTabSz="914355">
              <a:buFont typeface="Arial" panose="020B0604020202020204" pitchFamily="34" charset="0"/>
              <a:buChar char="•"/>
              <a:defRPr/>
            </a:pPr>
            <a:r>
              <a:rPr lang="en-US" i="1" dirty="0"/>
              <a:t>As of September 2019, First Nations operated schools that offer full-time Kindergarten for 4-year olds (K4) may now claim 1.0 Full Time Equivalent (FTE) on the Nominal Roll resulting in increased funding. </a:t>
            </a:r>
            <a:r>
              <a:rPr lang="en-US" i="1" dirty="0" smtClean="0"/>
              <a:t>This </a:t>
            </a:r>
            <a:r>
              <a:rPr lang="en-US" i="1" dirty="0"/>
              <a:t>funding increase for 2019-2020 would not be seen until adjustments are made 2020-2021 based on the finalized 2019-2020 Nominal Roll. </a:t>
            </a:r>
            <a:endParaRPr lang="en-US" dirty="0"/>
          </a:p>
          <a:p>
            <a:pPr marL="0" lvl="1" defTabSz="914355">
              <a:defRPr/>
            </a:pPr>
            <a:endParaRPr lang="en-US" b="1" baseline="0" dirty="0" smtClean="0"/>
          </a:p>
          <a:p>
            <a:pPr marL="457179" lvl="1" indent="0">
              <a:buFont typeface="Arial" panose="020B0604020202020204" pitchFamily="34" charset="0"/>
              <a:buNone/>
            </a:pPr>
            <a:endParaRPr lang="en-US" b="0" baseline="0" dirty="0" smtClean="0"/>
          </a:p>
          <a:p>
            <a:pPr defTabSz="914355">
              <a:defRPr/>
            </a:pPr>
            <a:endParaRPr lang="en-US" i="1"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a:solidFill>
                  <a:srgbClr val="000000"/>
                </a:solidFill>
              </a:rPr>
              <a:pPr>
                <a:defRPr/>
              </a:pPr>
              <a:t>20</a:t>
            </a:fld>
            <a:endParaRPr lang="en-CA" dirty="0">
              <a:solidFill>
                <a:srgbClr val="000000"/>
              </a:solidFill>
            </a:endParaRPr>
          </a:p>
        </p:txBody>
      </p:sp>
    </p:spTree>
    <p:extLst>
      <p:ext uri="{BB962C8B-B14F-4D97-AF65-F5344CB8AC3E}">
        <p14:creationId xmlns:p14="http://schemas.microsoft.com/office/powerpoint/2010/main" val="651194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5">
              <a:defRPr/>
            </a:pPr>
            <a:r>
              <a:rPr lang="en-US" b="1" baseline="0" dirty="0" smtClean="0"/>
              <a:t>Highlights of funding include: </a:t>
            </a:r>
          </a:p>
          <a:p>
            <a:pPr marL="171441" indent="-171441" defTabSz="914355">
              <a:buFont typeface="Arial" panose="020B0604020202020204" pitchFamily="34" charset="0"/>
              <a:buChar char="•"/>
              <a:defRPr/>
            </a:pPr>
            <a:endParaRPr lang="en-US" b="1" dirty="0"/>
          </a:p>
          <a:p>
            <a:pPr marL="171441" indent="-171441" defTabSz="914355">
              <a:buFont typeface="Arial" panose="020B0604020202020204" pitchFamily="34" charset="0"/>
              <a:buChar char="•"/>
              <a:defRPr/>
            </a:pPr>
            <a:r>
              <a:rPr lang="en-US" b="1" dirty="0"/>
              <a:t>Funding for connectivity in First Nation schools</a:t>
            </a:r>
          </a:p>
          <a:p>
            <a:pPr defTabSz="914355">
              <a:defRPr/>
            </a:pPr>
            <a:endParaRPr lang="en-US" dirty="0"/>
          </a:p>
          <a:p>
            <a:pPr marL="628620" lvl="1" indent="-171441" defTabSz="914355">
              <a:buFont typeface="Arial" panose="020B0604020202020204" pitchFamily="34" charset="0"/>
              <a:buChar char="•"/>
              <a:defRPr/>
            </a:pPr>
            <a:r>
              <a:rPr lang="en-US" dirty="0"/>
              <a:t>T</a:t>
            </a:r>
            <a:r>
              <a:rPr lang="en-US" dirty="0" smtClean="0"/>
              <a:t>hrough </a:t>
            </a:r>
            <a:r>
              <a:rPr lang="en-US" dirty="0"/>
              <a:t>the negotiation efforts of FNESC, Canada has been ahead of the current mandate in BC by supporting connectivity upgrades for First Nations schools.</a:t>
            </a:r>
            <a:r>
              <a:rPr lang="en-US" kern="0" dirty="0" smtClean="0">
                <a:solidFill>
                  <a:schemeClr val="tx1"/>
                </a:solidFill>
                <a:latin typeface="Arial" charset="0"/>
              </a:rPr>
              <a:t> </a:t>
            </a:r>
            <a:r>
              <a:rPr lang="en-US" dirty="0"/>
              <a:t>In 2019-2020, </a:t>
            </a:r>
            <a:r>
              <a:rPr lang="en-US" b="1" dirty="0"/>
              <a:t>$2.4 </a:t>
            </a:r>
            <a:r>
              <a:rPr lang="en-US" dirty="0"/>
              <a:t>million is committed to support ongoing connectivity maintenance. </a:t>
            </a:r>
          </a:p>
          <a:p>
            <a:pPr marL="628620" lvl="1" indent="-171441" defTabSz="914355">
              <a:buFont typeface="Arial" panose="020B0604020202020204" pitchFamily="34" charset="0"/>
              <a:buChar char="•"/>
              <a:defRPr/>
            </a:pPr>
            <a:endParaRPr lang="en-US" kern="0" dirty="0" smtClean="0">
              <a:solidFill>
                <a:schemeClr val="tx1"/>
              </a:solidFill>
              <a:latin typeface="Arial" charset="0"/>
            </a:endParaRPr>
          </a:p>
          <a:p>
            <a:pPr marL="628620" lvl="1" indent="-171441" defTabSz="914355">
              <a:buFont typeface="Arial" panose="020B0604020202020204" pitchFamily="34" charset="0"/>
              <a:buChar char="•"/>
              <a:defRPr/>
            </a:pPr>
            <a:r>
              <a:rPr lang="en-US" dirty="0"/>
              <a:t>Since 2017-2018, Canada has provided </a:t>
            </a:r>
            <a:r>
              <a:rPr lang="en-US" b="1" dirty="0"/>
              <a:t>$5.4 </a:t>
            </a:r>
            <a:r>
              <a:rPr lang="en-US" dirty="0"/>
              <a:t>million to FNESC to provide new computers as well as the installation and project management for connectivity upgrades for 90 First Nations, including 116 school sites. All upgrades have been completed.  </a:t>
            </a:r>
          </a:p>
          <a:p>
            <a:pPr marL="628620" lvl="1" indent="-171441" defTabSz="914355">
              <a:buFont typeface="Arial" panose="020B0604020202020204" pitchFamily="34" charset="0"/>
              <a:buChar char="•"/>
              <a:defRPr/>
            </a:pPr>
            <a:endParaRPr lang="en-US" dirty="0"/>
          </a:p>
          <a:p>
            <a:pPr defTabSz="914355">
              <a:defRPr/>
            </a:pPr>
            <a:endParaRPr lang="en-US" b="1" dirty="0"/>
          </a:p>
          <a:p>
            <a:pPr defTabSz="914355">
              <a:defRPr/>
            </a:pPr>
            <a:endParaRPr lang="en-US" dirty="0"/>
          </a:p>
          <a:p>
            <a:pPr defTabSz="914355">
              <a:defRPr/>
            </a:pPr>
            <a:endParaRPr lang="en-US" dirty="0"/>
          </a:p>
          <a:p>
            <a:endParaRPr lang="en-US" b="1"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21</a:t>
            </a:fld>
            <a:endParaRPr lang="en-CA" dirty="0"/>
          </a:p>
        </p:txBody>
      </p:sp>
    </p:spTree>
    <p:extLst>
      <p:ext uri="{BB962C8B-B14F-4D97-AF65-F5344CB8AC3E}">
        <p14:creationId xmlns:p14="http://schemas.microsoft.com/office/powerpoint/2010/main" val="4254084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January 1, 2020, Bill C-92, </a:t>
            </a:r>
            <a:r>
              <a:rPr lang="en-CA" dirty="0" smtClean="0"/>
              <a:t>an </a:t>
            </a:r>
            <a:r>
              <a:rPr lang="en-CA" i="1" dirty="0"/>
              <a:t>Act respecting First Nations, Inuit and Métis children, youth and </a:t>
            </a:r>
            <a:r>
              <a:rPr lang="en-CA" i="1" dirty="0" smtClean="0"/>
              <a:t>families, </a:t>
            </a:r>
            <a:r>
              <a:rPr lang="en-US" dirty="0"/>
              <a:t>came </a:t>
            </a:r>
            <a:r>
              <a:rPr lang="en-US" dirty="0" smtClean="0"/>
              <a:t>into force</a:t>
            </a:r>
            <a:r>
              <a:rPr lang="en-US" dirty="0"/>
              <a:t>. </a:t>
            </a:r>
          </a:p>
          <a:p>
            <a:endParaRPr lang="en-US" dirty="0"/>
          </a:p>
          <a:p>
            <a:r>
              <a:rPr lang="en-US" dirty="0" smtClean="0"/>
              <a:t>This new law, co-developed with partners, affirms the rights of Indigenous peoples to determine their laws, policies and practices in relation to Indigenous child and family services and sets out basic principles that must be followed by every person providing services to Indigenous children.</a:t>
            </a:r>
            <a:endParaRPr lang="en-US" dirty="0"/>
          </a:p>
          <a:p>
            <a:endParaRPr lang="en-US" dirty="0"/>
          </a:p>
          <a:p>
            <a:r>
              <a:rPr lang="en-US" sz="1200" dirty="0" smtClean="0"/>
              <a:t>As Joanne outlined yesterday, this marks a new chapter in Canada's relationship with Indigenous peoples. It is designed to improve the health and well-being of Indigenous children and youth now, and for generations to come. </a:t>
            </a:r>
          </a:p>
          <a:p>
            <a:endParaRPr lang="en-US" sz="1200" dirty="0" smtClean="0"/>
          </a:p>
          <a:p>
            <a:r>
              <a:rPr lang="en-US" sz="1200" dirty="0" smtClean="0"/>
              <a:t>The new law emphasizes the need for the system to shift from apprehension to prevention, with priority given to services that promote preventive care to support families. It further supports Indigenous children in care by:</a:t>
            </a:r>
            <a:br>
              <a:rPr lang="en-US" sz="1200" dirty="0" smtClean="0"/>
            </a:br>
            <a:endParaRPr lang="en-US" sz="1200" dirty="0" smtClean="0"/>
          </a:p>
          <a:p>
            <a:pPr marL="171441" indent="-171441">
              <a:buFont typeface="Arial" panose="020B0604020202020204" pitchFamily="34" charset="0"/>
              <a:buChar char="•"/>
            </a:pPr>
            <a:r>
              <a:rPr lang="en-US" sz="1200" dirty="0" smtClean="0"/>
              <a:t>helping them to stay with their family and community;</a:t>
            </a:r>
            <a:br>
              <a:rPr lang="en-US" sz="1200" dirty="0" smtClean="0"/>
            </a:br>
            <a:r>
              <a:rPr lang="en-US" sz="1200" dirty="0" smtClean="0"/>
              <a:t>helping children currently in care to return to their family;</a:t>
            </a:r>
          </a:p>
          <a:p>
            <a:pPr marL="171441" indent="-171441">
              <a:buFont typeface="Arial" panose="020B0604020202020204" pitchFamily="34" charset="0"/>
              <a:buChar char="•"/>
            </a:pPr>
            <a:r>
              <a:rPr lang="en-US" sz="1200" dirty="0" smtClean="0"/>
              <a:t>ensuring they stay connected with their language, culture and community; and</a:t>
            </a:r>
          </a:p>
          <a:p>
            <a:pPr marL="171441" indent="-171441">
              <a:buFont typeface="Arial" panose="020B0604020202020204" pitchFamily="34" charset="0"/>
              <a:buChar char="•"/>
            </a:pPr>
            <a:r>
              <a:rPr lang="en-US" sz="1200" dirty="0" smtClean="0"/>
              <a:t>reducing the number of children separated from their families only because of financial, health or housing challenges.</a:t>
            </a:r>
          </a:p>
          <a:p>
            <a:pPr marL="171433" indent="-171433" defTabSz="915506">
              <a:buFont typeface="Arial" panose="020B0604020202020204" pitchFamily="34" charset="0"/>
              <a:buChar char="•"/>
              <a:defRPr/>
            </a:pPr>
            <a:endParaRPr lang="en-US" sz="1200" dirty="0"/>
          </a:p>
          <a:p>
            <a:pPr defTabSz="915506">
              <a:defRPr/>
            </a:pPr>
            <a:r>
              <a:rPr lang="en-US" sz="1200" dirty="0"/>
              <a:t>As Minister Miller said in his statement, “c</a:t>
            </a:r>
            <a:r>
              <a:rPr lang="en-US" sz="1200" dirty="0" smtClean="0"/>
              <a:t>hange will not come overnight.“</a:t>
            </a:r>
          </a:p>
          <a:p>
            <a:pPr defTabSz="915506">
              <a:defRPr/>
            </a:pPr>
            <a:endParaRPr lang="en-US" sz="1200" dirty="0"/>
          </a:p>
          <a:p>
            <a:r>
              <a:rPr lang="en-US" sz="1200" dirty="0" smtClean="0">
                <a:solidFill>
                  <a:srgbClr val="000000"/>
                </a:solidFill>
              </a:rPr>
              <a:t>Certainly </a:t>
            </a:r>
            <a:r>
              <a:rPr lang="en-US" sz="1200" dirty="0">
                <a:solidFill>
                  <a:srgbClr val="000000"/>
                </a:solidFill>
              </a:rPr>
              <a:t>there was passionate conversation at yesterday’s plenary session on Implementing this new </a:t>
            </a:r>
            <a:r>
              <a:rPr lang="en-US" sz="1200" dirty="0" smtClean="0">
                <a:solidFill>
                  <a:srgbClr val="000000"/>
                </a:solidFill>
              </a:rPr>
              <a:t>law. </a:t>
            </a:r>
            <a:endParaRPr lang="en-US" sz="1200" b="1" u="sng"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solidFill>
                  <a:prstClr val="black"/>
                </a:solidFill>
              </a:rPr>
              <a:pPr>
                <a:defRPr/>
              </a:pPr>
              <a:t>22</a:t>
            </a:fld>
            <a:endParaRPr lang="en-CA" dirty="0">
              <a:solidFill>
                <a:prstClr val="black"/>
              </a:solidFill>
            </a:endParaRPr>
          </a:p>
        </p:txBody>
      </p:sp>
    </p:spTree>
    <p:extLst>
      <p:ext uri="{BB962C8B-B14F-4D97-AF65-F5344CB8AC3E}">
        <p14:creationId xmlns:p14="http://schemas.microsoft.com/office/powerpoint/2010/main" val="1334541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This</a:t>
            </a:r>
            <a:r>
              <a:rPr lang="en-US" baseline="0" dirty="0" smtClean="0"/>
              <a:t> is the Directorate’s first full year, and it has a budget of </a:t>
            </a:r>
            <a:r>
              <a:rPr lang="en-US" b="1" baseline="0" dirty="0" smtClean="0"/>
              <a:t>$160.7 </a:t>
            </a:r>
            <a:r>
              <a:rPr lang="en-US" baseline="0" dirty="0" smtClean="0"/>
              <a:t>million.</a:t>
            </a:r>
          </a:p>
          <a:p>
            <a:pPr lvl="0"/>
            <a:endParaRPr lang="en-US" sz="1200" kern="1200" baseline="0" dirty="0" smtClean="0">
              <a:solidFill>
                <a:schemeClr val="tx1"/>
              </a:solidFill>
              <a:effectLst/>
              <a:latin typeface="Arial" charset="0"/>
              <a:ea typeface="+mn-ea"/>
              <a:cs typeface="+mn-cs"/>
            </a:endParaRPr>
          </a:p>
          <a:p>
            <a:pPr marL="171433" indent="-171433">
              <a:buFont typeface="Arial" panose="020B0604020202020204" pitchFamily="34" charset="0"/>
              <a:buChar char="•"/>
            </a:pPr>
            <a:r>
              <a:rPr lang="en-US" baseline="0" dirty="0" smtClean="0"/>
              <a:t>Since April 1, 2019</a:t>
            </a:r>
            <a:r>
              <a:rPr lang="en-US" b="0" baseline="0" dirty="0" smtClean="0"/>
              <a:t>, under the new Directorate the Department has approved: </a:t>
            </a:r>
          </a:p>
          <a:p>
            <a:pPr marL="171433" indent="-171433">
              <a:buFont typeface="Arial" panose="020B0604020202020204" pitchFamily="34" charset="0"/>
              <a:buChar char="•"/>
            </a:pPr>
            <a:endParaRPr lang="en-US" b="0" baseline="0" dirty="0" smtClean="0"/>
          </a:p>
          <a:p>
            <a:pPr marL="628650" lvl="1" indent="-171450">
              <a:buFont typeface="Arial" panose="020B0604020202020204" pitchFamily="34" charset="0"/>
              <a:buChar char="•"/>
            </a:pPr>
            <a:r>
              <a:rPr lang="en-CA" sz="1200" b="1" kern="1200" dirty="0" smtClean="0">
                <a:solidFill>
                  <a:schemeClr val="tx1"/>
                </a:solidFill>
                <a:effectLst/>
                <a:latin typeface="Arial" charset="0"/>
                <a:ea typeface="+mn-ea"/>
                <a:cs typeface="+mn-cs"/>
              </a:rPr>
              <a:t>$114.275 </a:t>
            </a:r>
            <a:r>
              <a:rPr lang="en-CA" sz="1200" b="0" kern="1200" dirty="0" smtClean="0">
                <a:solidFill>
                  <a:schemeClr val="tx1"/>
                </a:solidFill>
                <a:effectLst/>
                <a:latin typeface="Arial" charset="0"/>
                <a:ea typeface="+mn-ea"/>
                <a:cs typeface="+mn-cs"/>
              </a:rPr>
              <a:t>million to our 20 Aboriginal Child and Family Services Agencies for Operations/Prevention services and maintenance costs up from $71 million in 2018-2019;</a:t>
            </a:r>
            <a:endParaRPr lang="en-US" sz="1200" b="0" kern="1200" dirty="0" smtClean="0">
              <a:solidFill>
                <a:schemeClr val="tx1"/>
              </a:solidFill>
              <a:effectLst/>
              <a:latin typeface="Arial" charset="0"/>
              <a:ea typeface="+mn-ea"/>
              <a:cs typeface="+mn-cs"/>
            </a:endParaRPr>
          </a:p>
          <a:p>
            <a:pPr marL="628650" lvl="1" indent="-171450">
              <a:buFont typeface="Arial" panose="020B0604020202020204" pitchFamily="34" charset="0"/>
              <a:buChar char="•"/>
            </a:pPr>
            <a:r>
              <a:rPr lang="en-CA" sz="1200" b="1" kern="1200" dirty="0" smtClean="0">
                <a:solidFill>
                  <a:schemeClr val="tx1"/>
                </a:solidFill>
                <a:effectLst/>
                <a:latin typeface="Arial" charset="0"/>
                <a:ea typeface="+mn-ea"/>
                <a:cs typeface="+mn-cs"/>
              </a:rPr>
              <a:t>$29.1 </a:t>
            </a:r>
            <a:r>
              <a:rPr lang="en-CA" sz="1200" b="0" kern="1200" dirty="0" smtClean="0">
                <a:solidFill>
                  <a:schemeClr val="tx1"/>
                </a:solidFill>
                <a:effectLst/>
                <a:latin typeface="Arial" charset="0"/>
                <a:ea typeface="+mn-ea"/>
                <a:cs typeface="+mn-cs"/>
              </a:rPr>
              <a:t>million to the Ministry for Child and Family Development for services and maintenance costs to the 82 unaffiliated First Nations and those partially delegated agencies; </a:t>
            </a:r>
            <a:endParaRPr lang="en-US" sz="1200" b="0" kern="1200" dirty="0" smtClean="0">
              <a:solidFill>
                <a:schemeClr val="tx1"/>
              </a:solidFill>
              <a:effectLst/>
              <a:latin typeface="Arial" charset="0"/>
              <a:ea typeface="+mn-ea"/>
              <a:cs typeface="+mn-cs"/>
            </a:endParaRPr>
          </a:p>
          <a:p>
            <a:pPr marL="628650" lvl="1" indent="-171450">
              <a:buFont typeface="Arial" panose="020B0604020202020204" pitchFamily="34" charset="0"/>
              <a:buChar char="•"/>
            </a:pPr>
            <a:r>
              <a:rPr lang="en-US" sz="1200" b="1" kern="1200" dirty="0" smtClean="0">
                <a:solidFill>
                  <a:schemeClr val="tx1"/>
                </a:solidFill>
                <a:effectLst/>
                <a:latin typeface="Arial" charset="0"/>
                <a:ea typeface="+mn-ea"/>
                <a:cs typeface="+mn-cs"/>
              </a:rPr>
              <a:t>$14.01 </a:t>
            </a:r>
            <a:r>
              <a:rPr lang="en-US" sz="1200" b="0" kern="1200" dirty="0" smtClean="0">
                <a:solidFill>
                  <a:schemeClr val="tx1"/>
                </a:solidFill>
                <a:effectLst/>
                <a:latin typeface="Arial" charset="0"/>
                <a:ea typeface="+mn-ea"/>
                <a:cs typeface="+mn-cs"/>
              </a:rPr>
              <a:t>million to the 82 unaffiliated First Nations for Community Well-being and Jurisdiction Initiatives; </a:t>
            </a:r>
          </a:p>
          <a:p>
            <a:pPr marL="628650" lvl="1" indent="-171450">
              <a:buFont typeface="Arial" panose="020B0604020202020204" pitchFamily="34" charset="0"/>
              <a:buChar char="•"/>
            </a:pPr>
            <a:r>
              <a:rPr lang="en-US" sz="1200" b="1" kern="1200" dirty="0" smtClean="0">
                <a:solidFill>
                  <a:schemeClr val="tx1"/>
                </a:solidFill>
                <a:effectLst/>
                <a:latin typeface="Arial" charset="0"/>
                <a:ea typeface="+mn-ea"/>
                <a:cs typeface="+mn-cs"/>
              </a:rPr>
              <a:t>$1.165 </a:t>
            </a:r>
            <a:r>
              <a:rPr lang="en-US" sz="1200" b="0" kern="1200" dirty="0" smtClean="0">
                <a:solidFill>
                  <a:schemeClr val="tx1"/>
                </a:solidFill>
                <a:effectLst/>
                <a:latin typeface="Arial" charset="0"/>
                <a:ea typeface="+mn-ea"/>
                <a:cs typeface="+mn-cs"/>
              </a:rPr>
              <a:t>million to support CFS jurisdiction discussions; and </a:t>
            </a:r>
          </a:p>
          <a:p>
            <a:pPr marL="628650" lvl="1" indent="-171450">
              <a:buFont typeface="Arial" panose="020B0604020202020204" pitchFamily="34" charset="0"/>
              <a:buChar char="•"/>
            </a:pPr>
            <a:r>
              <a:rPr lang="en-US" sz="1200" b="1" kern="1200" dirty="0" smtClean="0">
                <a:solidFill>
                  <a:schemeClr val="tx1"/>
                </a:solidFill>
                <a:effectLst/>
                <a:latin typeface="Arial" charset="0"/>
                <a:ea typeface="+mn-ea"/>
                <a:cs typeface="+mn-cs"/>
              </a:rPr>
              <a:t>$2.9 </a:t>
            </a:r>
            <a:r>
              <a:rPr lang="en-US" sz="1200" b="0" kern="1200" dirty="0" smtClean="0">
                <a:solidFill>
                  <a:schemeClr val="tx1"/>
                </a:solidFill>
                <a:effectLst/>
                <a:latin typeface="Arial" charset="0"/>
                <a:ea typeface="+mn-ea"/>
                <a:cs typeface="+mn-cs"/>
              </a:rPr>
              <a:t>million to support HQ funded initiatives (MSR commitment from 2017)</a:t>
            </a:r>
          </a:p>
          <a:p>
            <a:pPr marL="462413" lvl="1" indent="0">
              <a:buFont typeface="Arial" panose="020B0604020202020204" pitchFamily="34" charset="0"/>
              <a:buNone/>
            </a:pPr>
            <a:endParaRPr lang="en-US" i="1" baseline="0" dirty="0" smtClean="0"/>
          </a:p>
          <a:p>
            <a:pPr marL="171433" lvl="1" indent="-171433" defTabSz="915506">
              <a:buFont typeface="Arial" panose="020B0604020202020204" pitchFamily="34" charset="0"/>
              <a:buChar char="•"/>
              <a:defRPr/>
            </a:pPr>
            <a:r>
              <a:rPr lang="en-US" baseline="0" dirty="0" smtClean="0">
                <a:latin typeface="Tahoma" panose="020B0604030504040204" pitchFamily="34" charset="0"/>
                <a:ea typeface="Tahoma" panose="020B0604030504040204" pitchFamily="34" charset="0"/>
                <a:cs typeface="Tahoma" panose="020B0604030504040204" pitchFamily="34" charset="0"/>
              </a:rPr>
              <a:t>As mentioned earlier on in my presentation, for the purpose of demonstrating how the BC Region budget is allocated, we’ve separated out Jordan’s Principle from Child and Family Services – as monies are set aside specifically for Jordan’s Principle, we wanted to show the budget dollars that go to specifically supporting CFS. </a:t>
            </a:r>
          </a:p>
          <a:p>
            <a:pPr marL="171433" lvl="1" indent="-171433" defTabSz="915506">
              <a:buFont typeface="Arial" panose="020B0604020202020204" pitchFamily="34" charset="0"/>
              <a:buChar char="•"/>
              <a:defRPr/>
            </a:pPr>
            <a:endParaRPr lang="en-US" sz="1200" kern="1200"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462413" lvl="1" indent="0">
              <a:buFont typeface="Arial" panose="020B0604020202020204" pitchFamily="34" charset="0"/>
              <a:buNone/>
            </a:pPr>
            <a:endParaRPr lang="en-US" i="1"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a:solidFill>
                  <a:srgbClr val="000000"/>
                </a:solidFill>
              </a:rPr>
              <a:pPr>
                <a:defRPr/>
              </a:pPr>
              <a:t>23</a:t>
            </a:fld>
            <a:endParaRPr lang="en-CA" dirty="0">
              <a:solidFill>
                <a:srgbClr val="000000"/>
              </a:solidFill>
            </a:endParaRPr>
          </a:p>
        </p:txBody>
      </p:sp>
    </p:spTree>
    <p:extLst>
      <p:ext uri="{BB962C8B-B14F-4D97-AF65-F5344CB8AC3E}">
        <p14:creationId xmlns:p14="http://schemas.microsoft.com/office/powerpoint/2010/main" val="2768935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4355">
              <a:buFont typeface="Arial" panose="020B0604020202020204" pitchFamily="34" charset="0"/>
              <a:buChar char="•"/>
              <a:defRPr/>
            </a:pPr>
            <a:r>
              <a:rPr lang="en-US" dirty="0" smtClean="0"/>
              <a:t>As you are likely aware, last February, the responsibility for the administration of Jordan’s Principle was transferred from the First Nations Health Authority to ISC BC Region. </a:t>
            </a:r>
          </a:p>
          <a:p>
            <a:pPr marL="171450" indent="-171450" defTabSz="914355">
              <a:buFont typeface="Arial" panose="020B0604020202020204" pitchFamily="34" charset="0"/>
              <a:buChar char="•"/>
              <a:defRPr/>
            </a:pPr>
            <a:endParaRPr lang="en-US" dirty="0" smtClean="0"/>
          </a:p>
          <a:p>
            <a:pPr marL="171450" indent="-171450" defTabSz="914355">
              <a:buFont typeface="Arial" panose="020B0604020202020204" pitchFamily="34" charset="0"/>
              <a:buChar char="•"/>
              <a:defRPr/>
            </a:pPr>
            <a:r>
              <a:rPr lang="en-US" dirty="0" smtClean="0"/>
              <a:t>The decision to transfer Jordan’s Principle to ISC was a mutual decision made by ISC and FNHA in light of a May 2017 Canadian Human Rights Tribal order which expanded the of scope for Jordan’s Principle to cover all government funded services for all First Nations children (on and off</a:t>
            </a:r>
            <a:r>
              <a:rPr lang="en-US" baseline="0" dirty="0" smtClean="0"/>
              <a:t> </a:t>
            </a:r>
            <a:r>
              <a:rPr lang="en-US" dirty="0" smtClean="0"/>
              <a:t>reserve). </a:t>
            </a:r>
          </a:p>
          <a:p>
            <a:pPr marL="171450" indent="-171450" defTabSz="914355">
              <a:buFont typeface="Arial" panose="020B0604020202020204" pitchFamily="34" charset="0"/>
              <a:buChar char="•"/>
              <a:defRPr/>
            </a:pPr>
            <a:endParaRPr lang="en-US" dirty="0" smtClean="0"/>
          </a:p>
          <a:p>
            <a:pPr marL="171450" indent="-171450" defTabSz="914355">
              <a:buFont typeface="Arial" panose="020B0604020202020204" pitchFamily="34" charset="0"/>
              <a:buChar char="•"/>
              <a:defRPr/>
            </a:pPr>
            <a:r>
              <a:rPr lang="en-US" dirty="0" smtClean="0"/>
              <a:t>Originally, much of the focus of Jordan’s Principle was on health related requests, but the May ruling broadened the scope of Jordan’s Principle to include social and educational requests, which the Health Authority is not responsible for. </a:t>
            </a:r>
          </a:p>
          <a:p>
            <a:pPr marL="171450" indent="-171450" defTabSz="914355">
              <a:buFont typeface="Arial" panose="020B0604020202020204" pitchFamily="34" charset="0"/>
              <a:buChar char="•"/>
              <a:defRPr/>
            </a:pPr>
            <a:endParaRPr lang="en-US" dirty="0" smtClean="0"/>
          </a:p>
          <a:p>
            <a:pPr marL="171450" indent="-171450" defTabSz="914355">
              <a:buFont typeface="Arial" panose="020B0604020202020204" pitchFamily="34" charset="0"/>
              <a:buChar char="•"/>
              <a:defRPr/>
            </a:pPr>
            <a:r>
              <a:rPr lang="en-US" dirty="0" smtClean="0"/>
              <a:t>It was agreed that ISC would be better positioned to implement the full scope of Jordan’s Principle. Also, there was agreement that Canada should not be delegating its legal obligation for Jordan’s Principle.</a:t>
            </a:r>
          </a:p>
          <a:p>
            <a:pPr marL="171450" indent="-171450" defTabSz="914355">
              <a:buFont typeface="Arial" panose="020B0604020202020204" pitchFamily="34" charset="0"/>
              <a:buChar char="•"/>
              <a:defRPr/>
            </a:pPr>
            <a:endParaRPr lang="en-US" dirty="0" smtClean="0"/>
          </a:p>
          <a:p>
            <a:pPr marL="171450" indent="-171450" defTabSz="914355">
              <a:buFont typeface="Arial" panose="020B0604020202020204" pitchFamily="34" charset="0"/>
              <a:buChar char="•"/>
              <a:defRPr/>
            </a:pPr>
            <a:r>
              <a:rPr lang="en-CA" dirty="0" smtClean="0"/>
              <a:t>That</a:t>
            </a:r>
            <a:r>
              <a:rPr lang="en-CA" baseline="0" dirty="0" smtClean="0"/>
              <a:t> being said, from </a:t>
            </a:r>
            <a:r>
              <a:rPr lang="en-US" dirty="0" smtClean="0"/>
              <a:t>March </a:t>
            </a:r>
            <a:r>
              <a:rPr lang="en-US" dirty="0"/>
              <a:t>2018 to December 2019, approximately 5,000 requests totaling about </a:t>
            </a:r>
            <a:r>
              <a:rPr lang="en-US" b="1" dirty="0"/>
              <a:t>$38.7 </a:t>
            </a:r>
            <a:r>
              <a:rPr lang="en-US" dirty="0"/>
              <a:t>million were </a:t>
            </a:r>
            <a:r>
              <a:rPr lang="en-US" dirty="0" smtClean="0"/>
              <a:t>approved in BC Region. </a:t>
            </a:r>
          </a:p>
          <a:p>
            <a:pPr marL="171450" indent="-171450" defTabSz="914355">
              <a:buFont typeface="Arial" panose="020B0604020202020204" pitchFamily="34" charset="0"/>
              <a:buChar char="•"/>
              <a:defRPr/>
            </a:pPr>
            <a:endParaRPr lang="en-US" dirty="0" smtClean="0"/>
          </a:p>
          <a:p>
            <a:pPr marL="171450" indent="-171450" defTabSz="914355">
              <a:buFont typeface="Arial" panose="020B0604020202020204" pitchFamily="34" charset="0"/>
              <a:buChar char="•"/>
              <a:defRPr/>
            </a:pPr>
            <a:r>
              <a:rPr lang="en-US" sz="1200" dirty="0" smtClean="0"/>
              <a:t>As you can see on</a:t>
            </a:r>
            <a:r>
              <a:rPr lang="en-US" sz="1200" baseline="0" dirty="0" smtClean="0"/>
              <a:t> the slide, thousands of children have received vital health, education and social supports. </a:t>
            </a:r>
            <a:endParaRPr lang="en-US" sz="1600" dirty="0"/>
          </a:p>
          <a:p>
            <a:endParaRPr lang="en-CA" sz="1600" b="0" dirty="0" smtClean="0"/>
          </a:p>
          <a:p>
            <a:r>
              <a:rPr lang="en-CA" sz="1200" b="0" dirty="0" smtClean="0"/>
              <a:t>BC </a:t>
            </a:r>
            <a:r>
              <a:rPr lang="en-CA" sz="1200" b="0" dirty="0"/>
              <a:t>Region has recently received approximately </a:t>
            </a:r>
            <a:r>
              <a:rPr lang="en-CA" sz="1200" b="1" dirty="0"/>
              <a:t>$5.4 </a:t>
            </a:r>
            <a:r>
              <a:rPr lang="en-CA" sz="1200" b="0" dirty="0"/>
              <a:t>million per year for three years to fund enhanced service coordination.  This funding will support approximately 35-40 service coordinator positions across BC.  Community-based service coordinators serve as a knowledgeable resource to help </a:t>
            </a:r>
            <a:r>
              <a:rPr lang="en-CA" sz="1200" b="0" dirty="0" smtClean="0"/>
              <a:t>families</a:t>
            </a:r>
          </a:p>
          <a:p>
            <a:endParaRPr lang="en-CA" sz="1200" b="0" dirty="0"/>
          </a:p>
          <a:p>
            <a:pPr marL="742914" lvl="1" indent="-285736">
              <a:buFont typeface="Arial" panose="020B0604020202020204" pitchFamily="34" charset="0"/>
              <a:buChar char="•"/>
            </a:pPr>
            <a:r>
              <a:rPr lang="en-US" sz="1200" b="0" dirty="0"/>
              <a:t>navigate existing federal and provincial/territorial health, social, and educational programs and services;</a:t>
            </a:r>
          </a:p>
          <a:p>
            <a:pPr marL="742914" lvl="1" indent="-285736">
              <a:buFont typeface="Arial" panose="020B0604020202020204" pitchFamily="34" charset="0"/>
              <a:buChar char="•"/>
            </a:pPr>
            <a:r>
              <a:rPr lang="en-US" sz="1200" b="0" dirty="0"/>
              <a:t>contact Indigenous Services Canada (ISC) on behalf of children and their families; and</a:t>
            </a:r>
          </a:p>
          <a:p>
            <a:pPr marL="742914" lvl="1" indent="-285736">
              <a:buFont typeface="Arial" panose="020B0604020202020204" pitchFamily="34" charset="0"/>
              <a:buChar char="•"/>
            </a:pPr>
            <a:r>
              <a:rPr lang="en-US" sz="1200" b="0" dirty="0"/>
              <a:t>access health, education and social supports through Jordan’s Principle. </a:t>
            </a:r>
          </a:p>
          <a:p>
            <a:pPr marL="285736" indent="-285736">
              <a:buFont typeface="Arial" panose="020B0604020202020204" pitchFamily="34" charset="0"/>
              <a:buChar char="•"/>
            </a:pPr>
            <a:endParaRPr lang="en-US" sz="1200" dirty="0"/>
          </a:p>
          <a:p>
            <a:pPr marL="0" marR="0" indent="0" algn="l" defTabSz="914355" rtl="0" eaLnBrk="0" fontAlgn="base" latinLnBrk="0" hangingPunct="0">
              <a:lnSpc>
                <a:spcPct val="100000"/>
              </a:lnSpc>
              <a:spcBef>
                <a:spcPct val="30000"/>
              </a:spcBef>
              <a:spcAft>
                <a:spcPct val="0"/>
              </a:spcAft>
              <a:buClrTx/>
              <a:buSzTx/>
              <a:buFontTx/>
              <a:buNone/>
              <a:tabLst/>
              <a:defRPr/>
            </a:pPr>
            <a:r>
              <a:rPr lang="en-CA" sz="1200" dirty="0"/>
              <a:t>ISC will continue to work with First Nation organizations and communities to develop a regional model for the delivery of service coordination. </a:t>
            </a:r>
            <a:r>
              <a:rPr lang="en-CA" sz="1200" kern="1200" dirty="0" smtClean="0">
                <a:solidFill>
                  <a:schemeClr val="tx1"/>
                </a:solidFill>
                <a:effectLst/>
                <a:latin typeface="Arial" charset="0"/>
                <a:ea typeface="+mn-ea"/>
                <a:cs typeface="+mn-cs"/>
              </a:rPr>
              <a:t>I encourage you to attend the Jordan’s Principle Service Coordination breakout session later today. </a:t>
            </a:r>
            <a:endParaRPr lang="en-US" sz="1200" kern="1200" dirty="0" smtClean="0">
              <a:solidFill>
                <a:schemeClr val="tx1"/>
              </a:solidFill>
              <a:effectLst/>
              <a:latin typeface="Arial" charset="0"/>
              <a:ea typeface="+mn-ea"/>
              <a:cs typeface="+mn-cs"/>
            </a:endParaRPr>
          </a:p>
          <a:p>
            <a:pPr defTabSz="914355">
              <a:defRPr/>
            </a:pPr>
            <a:endParaRPr lang="en-CA" dirty="0"/>
          </a:p>
          <a:p>
            <a:pPr defTabSz="914310">
              <a:defRPr/>
            </a:pPr>
            <a:endParaRPr lang="en-US" dirty="0"/>
          </a:p>
          <a:p>
            <a:pPr defTabSz="914310">
              <a:defRPr/>
            </a:pPr>
            <a:endParaRPr lang="en-US" dirty="0" smtClean="0"/>
          </a:p>
          <a:p>
            <a:pPr marL="171433" indent="-171433" defTabSz="914310">
              <a:buFont typeface="Arial" panose="020B0604020202020204" pitchFamily="34" charset="0"/>
              <a:buChar char="•"/>
              <a:defRPr/>
            </a:pPr>
            <a:endParaRPr lang="en-US" dirty="0" smtClean="0"/>
          </a:p>
          <a:p>
            <a:pPr marL="171433" indent="-171433" defTabSz="914355">
              <a:buFont typeface="Arial" panose="020B0604020202020204" pitchFamily="34" charset="0"/>
              <a:buChar char="•"/>
              <a:defRPr/>
            </a:pPr>
            <a:endParaRPr lang="en-US" i="1" baseline="0" dirty="0" smtClean="0"/>
          </a:p>
          <a:p>
            <a:pPr marL="171433" indent="-171433" defTabSz="914355">
              <a:buFont typeface="Arial" panose="020B0604020202020204" pitchFamily="34" charset="0"/>
              <a:buChar char="•"/>
              <a:defRPr/>
            </a:pPr>
            <a:endParaRPr lang="en-US" i="1" baseline="0" dirty="0" smtClean="0"/>
          </a:p>
          <a:p>
            <a:endParaRPr lang="en-US" b="1"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24</a:t>
            </a:fld>
            <a:endParaRPr lang="en-CA" dirty="0"/>
          </a:p>
        </p:txBody>
      </p:sp>
    </p:spTree>
    <p:extLst>
      <p:ext uri="{BB962C8B-B14F-4D97-AF65-F5344CB8AC3E}">
        <p14:creationId xmlns:p14="http://schemas.microsoft.com/office/powerpoint/2010/main" val="2258921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marR="0" lvl="0" indent="-171441" algn="l" defTabSz="91550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Arial" charset="0"/>
                <a:ea typeface="+mn-ea"/>
                <a:cs typeface="+mn-cs"/>
              </a:rPr>
              <a:t>Under Income Support Programs, ISC funds First Nations and First Nations organizations to administer benefits and services to individuals and families living on Reserve. </a:t>
            </a:r>
          </a:p>
          <a:p>
            <a:pPr marL="0" indent="0" defTabSz="915506">
              <a:buFont typeface="Arial" panose="020B0604020202020204" pitchFamily="34" charset="0"/>
              <a:buNone/>
              <a:defRPr/>
            </a:pPr>
            <a:endParaRPr lang="en-US" i="1" baseline="0" dirty="0" smtClean="0"/>
          </a:p>
          <a:p>
            <a:pPr defTabSz="915506">
              <a:defRPr/>
            </a:pPr>
            <a:endParaRPr lang="en-US" i="1" dirty="0" smtClean="0"/>
          </a:p>
          <a:p>
            <a:pPr defTabSz="915506">
              <a:defRPr/>
            </a:pPr>
            <a:endParaRPr lang="en-US"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solidFill>
                  <a:prstClr val="black"/>
                </a:solidFill>
              </a:rPr>
              <a:pPr>
                <a:defRPr/>
              </a:pPr>
              <a:t>25</a:t>
            </a:fld>
            <a:endParaRPr lang="en-CA" dirty="0">
              <a:solidFill>
                <a:prstClr val="black"/>
              </a:solidFill>
            </a:endParaRPr>
          </a:p>
        </p:txBody>
      </p:sp>
    </p:spTree>
    <p:extLst>
      <p:ext uri="{BB962C8B-B14F-4D97-AF65-F5344CB8AC3E}">
        <p14:creationId xmlns:p14="http://schemas.microsoft.com/office/powerpoint/2010/main" val="3950132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3" indent="-171433">
              <a:buFont typeface="Arial" panose="020B0604020202020204" pitchFamily="34" charset="0"/>
              <a:buChar char="•"/>
            </a:pPr>
            <a:r>
              <a:rPr lang="en-US" b="0" dirty="0" smtClean="0"/>
              <a:t>This year’s total budget for Income</a:t>
            </a:r>
            <a:r>
              <a:rPr lang="en-US" b="0" baseline="0" dirty="0" smtClean="0"/>
              <a:t> Supports</a:t>
            </a:r>
            <a:r>
              <a:rPr lang="en-US" b="0" dirty="0" smtClean="0"/>
              <a:t> is </a:t>
            </a:r>
            <a:r>
              <a:rPr lang="en-US" b="1" dirty="0" smtClean="0"/>
              <a:t>$138.6 </a:t>
            </a:r>
            <a:r>
              <a:rPr lang="en-US" b="0" dirty="0" smtClean="0"/>
              <a:t>million</a:t>
            </a:r>
            <a:r>
              <a:rPr lang="en-US" b="0" baseline="0" dirty="0" smtClean="0"/>
              <a:t>, similar to last year’s budget.</a:t>
            </a:r>
          </a:p>
          <a:p>
            <a:pPr marL="171433" indent="-171433">
              <a:buFont typeface="Arial" panose="020B0604020202020204" pitchFamily="34" charset="0"/>
              <a:buChar char="•"/>
            </a:pPr>
            <a:endParaRPr lang="en-US" dirty="0"/>
          </a:p>
          <a:p>
            <a:pPr marL="171433" indent="-171433" defTabSz="910811">
              <a:buFont typeface="Arial" panose="020B0604020202020204" pitchFamily="34" charset="0"/>
              <a:buChar char="•"/>
              <a:defRPr/>
            </a:pPr>
            <a:r>
              <a:rPr lang="en-US" dirty="0"/>
              <a:t>Budget 2018 allocated </a:t>
            </a:r>
            <a:r>
              <a:rPr lang="en-US" b="1" dirty="0" smtClean="0"/>
              <a:t>$78.4 </a:t>
            </a:r>
            <a:r>
              <a:rPr lang="en-US" dirty="0" smtClean="0"/>
              <a:t>million nationally for fiscal years </a:t>
            </a:r>
            <a:r>
              <a:rPr lang="en-US" dirty="0"/>
              <a:t>2019-2020 and </a:t>
            </a:r>
            <a:r>
              <a:rPr lang="en-US" dirty="0" smtClean="0"/>
              <a:t>2020-2021 </a:t>
            </a:r>
            <a:r>
              <a:rPr lang="en-US" dirty="0"/>
              <a:t>to support the continuation of the Income Assistance Pre-Employment Supports initiative across Canada. Funding provides case management and client supports to assist individuals on Income Assistance transition to employment and </a:t>
            </a:r>
            <a:r>
              <a:rPr lang="en-US" dirty="0" smtClean="0"/>
              <a:t>education.</a:t>
            </a:r>
            <a:r>
              <a:rPr lang="en-US" baseline="0" dirty="0" smtClean="0"/>
              <a:t> </a:t>
            </a:r>
          </a:p>
          <a:p>
            <a:pPr marL="171433" indent="-171433" defTabSz="910811">
              <a:buFont typeface="Arial" panose="020B0604020202020204" pitchFamily="34" charset="0"/>
              <a:buChar char="•"/>
              <a:defRPr/>
            </a:pPr>
            <a:endParaRPr lang="en-US" b="0" baseline="0" dirty="0" smtClean="0"/>
          </a:p>
          <a:p>
            <a:pPr marL="171433" indent="-171433" defTabSz="910811">
              <a:buFont typeface="Arial" panose="020B0604020202020204" pitchFamily="34" charset="0"/>
              <a:buChar char="•"/>
              <a:defRPr/>
            </a:pPr>
            <a:r>
              <a:rPr lang="en-US" sz="1200" b="0" kern="1200" dirty="0" smtClean="0">
                <a:solidFill>
                  <a:schemeClr val="tx1"/>
                </a:solidFill>
                <a:effectLst/>
                <a:latin typeface="Arial" charset="0"/>
                <a:ea typeface="+mn-ea"/>
                <a:cs typeface="+mn-cs"/>
              </a:rPr>
              <a:t>Through Budget 2018,</a:t>
            </a:r>
            <a:r>
              <a:rPr lang="en-US" sz="1200" b="0" kern="1200" baseline="0" dirty="0" smtClean="0">
                <a:solidFill>
                  <a:schemeClr val="tx1"/>
                </a:solidFill>
                <a:effectLst/>
                <a:latin typeface="Arial" charset="0"/>
                <a:ea typeface="+mn-ea"/>
                <a:cs typeface="+mn-cs"/>
              </a:rPr>
              <a:t> </a:t>
            </a:r>
            <a:r>
              <a:rPr lang="en-US" sz="1200" b="0" kern="1200" dirty="0" smtClean="0">
                <a:solidFill>
                  <a:schemeClr val="tx1"/>
                </a:solidFill>
                <a:effectLst/>
                <a:latin typeface="Arial" charset="0"/>
                <a:ea typeface="+mn-ea"/>
                <a:cs typeface="+mn-cs"/>
              </a:rPr>
              <a:t>BC Region allocated </a:t>
            </a:r>
            <a:r>
              <a:rPr lang="en-US" sz="1200" b="1" kern="1200" dirty="0" smtClean="0">
                <a:solidFill>
                  <a:schemeClr val="tx1"/>
                </a:solidFill>
                <a:effectLst/>
                <a:latin typeface="Arial" charset="0"/>
                <a:ea typeface="+mn-ea"/>
                <a:cs typeface="+mn-cs"/>
              </a:rPr>
              <a:t>$6.2 </a:t>
            </a:r>
            <a:r>
              <a:rPr lang="en-US" sz="1200" b="0" kern="1200" dirty="0" smtClean="0">
                <a:solidFill>
                  <a:schemeClr val="tx1"/>
                </a:solidFill>
                <a:effectLst/>
                <a:latin typeface="Arial" charset="0"/>
                <a:ea typeface="+mn-ea"/>
                <a:cs typeface="+mn-cs"/>
              </a:rPr>
              <a:t>million</a:t>
            </a:r>
            <a:r>
              <a:rPr lang="en-US" sz="1200" b="0" kern="1200" baseline="0" dirty="0" smtClean="0">
                <a:solidFill>
                  <a:schemeClr val="tx1"/>
                </a:solidFill>
                <a:effectLst/>
                <a:latin typeface="Arial" charset="0"/>
                <a:ea typeface="+mn-ea"/>
                <a:cs typeface="+mn-cs"/>
              </a:rPr>
              <a:t> i</a:t>
            </a:r>
            <a:r>
              <a:rPr lang="en-US" sz="1200" b="0" kern="1200" dirty="0" smtClean="0">
                <a:solidFill>
                  <a:schemeClr val="tx1"/>
                </a:solidFill>
                <a:effectLst/>
                <a:latin typeface="Arial" charset="0"/>
                <a:ea typeface="+mn-ea"/>
                <a:cs typeface="+mn-cs"/>
              </a:rPr>
              <a:t>n fiscal year 2019-2020  to support eight (8) </a:t>
            </a:r>
            <a:r>
              <a:rPr lang="en-US" sz="1200" b="0" kern="1200" baseline="0" dirty="0" smtClean="0">
                <a:solidFill>
                  <a:schemeClr val="tx1"/>
                </a:solidFill>
                <a:effectLst/>
                <a:latin typeface="Arial" charset="0"/>
                <a:ea typeface="+mn-ea"/>
                <a:cs typeface="+mn-cs"/>
              </a:rPr>
              <a:t>regional hubs (operated </a:t>
            </a:r>
            <a:r>
              <a:rPr lang="en-US" sz="1200" b="0" kern="1200" baseline="0" smtClean="0">
                <a:solidFill>
                  <a:schemeClr val="tx1"/>
                </a:solidFill>
                <a:effectLst/>
                <a:latin typeface="Arial" charset="0"/>
                <a:ea typeface="+mn-ea"/>
                <a:cs typeface="+mn-cs"/>
              </a:rPr>
              <a:t>by recipients) </a:t>
            </a:r>
            <a:r>
              <a:rPr lang="en-US" sz="1200" b="0" kern="1200" smtClean="0">
                <a:solidFill>
                  <a:schemeClr val="tx1"/>
                </a:solidFill>
                <a:effectLst/>
                <a:latin typeface="Arial" charset="0"/>
                <a:ea typeface="+mn-ea"/>
                <a:cs typeface="+mn-cs"/>
              </a:rPr>
              <a:t>delivering </a:t>
            </a:r>
            <a:r>
              <a:rPr lang="en-US" sz="1200" b="0" kern="1200" dirty="0" smtClean="0">
                <a:solidFill>
                  <a:schemeClr val="tx1"/>
                </a:solidFill>
                <a:effectLst/>
                <a:latin typeface="Arial" charset="0"/>
                <a:ea typeface="+mn-ea"/>
                <a:cs typeface="+mn-cs"/>
              </a:rPr>
              <a:t>case management and pre-employment supports and services to 46 First Nation communities. </a:t>
            </a:r>
          </a:p>
          <a:p>
            <a:pPr marL="171433" indent="-171433" defTabSz="910811">
              <a:buFont typeface="Arial" panose="020B0604020202020204" pitchFamily="34" charset="0"/>
              <a:buChar char="•"/>
              <a:defRPr/>
            </a:pPr>
            <a:endParaRPr lang="en-US" sz="1200" kern="1200" dirty="0" smtClean="0">
              <a:solidFill>
                <a:schemeClr val="tx1"/>
              </a:solidFill>
              <a:effectLst/>
              <a:latin typeface="Arial" charset="0"/>
              <a:ea typeface="+mn-ea"/>
              <a:cs typeface="+mn-cs"/>
            </a:endParaRPr>
          </a:p>
          <a:p>
            <a:pPr marL="171450" indent="-171450" defTabSz="914355">
              <a:buFont typeface="Arial" panose="020B0604020202020204" pitchFamily="34" charset="0"/>
              <a:buChar char="•"/>
              <a:defRPr/>
            </a:pPr>
            <a:r>
              <a:rPr lang="en-US" b="0" i="0" baseline="0" dirty="0" smtClean="0"/>
              <a:t>Budget 2018 also committed </a:t>
            </a:r>
            <a:r>
              <a:rPr lang="en-US" b="1" i="0" baseline="0" dirty="0" smtClean="0"/>
              <a:t>$8.5 </a:t>
            </a:r>
            <a:r>
              <a:rPr lang="en-US" b="0" i="0" baseline="0" dirty="0" smtClean="0"/>
              <a:t>million over two (2) years “to work with First Nations to make the IA program more responsive to the needs of individuals and families on reserve and to identify supports required to help individuals better transition from income assistance to employment and education.</a:t>
            </a:r>
          </a:p>
          <a:p>
            <a:pPr marL="171450" indent="-171450" defTabSz="914355">
              <a:buFont typeface="Arial" panose="020B0604020202020204" pitchFamily="34" charset="0"/>
              <a:buChar char="•"/>
              <a:defRPr/>
            </a:pPr>
            <a:endParaRPr lang="en-US" b="0" i="0" baseline="0" dirty="0" smtClean="0"/>
          </a:p>
          <a:p>
            <a:pPr marL="171450" indent="-171450" defTabSz="914355">
              <a:buFont typeface="Arial" panose="020B0604020202020204" pitchFamily="34" charset="0"/>
              <a:buChar char="•"/>
              <a:defRPr/>
            </a:pPr>
            <a:r>
              <a:rPr lang="en-US" b="0" i="0" baseline="0" dirty="0" smtClean="0"/>
              <a:t>The First Nations-led engagement sessions held nationally have been completed with a final report to be published before the end of the fiscal year (March 31, 2020).</a:t>
            </a:r>
          </a:p>
          <a:p>
            <a:pPr marL="171450" marR="0" indent="-171450" algn="l" defTabSz="914355"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kern="1200" dirty="0" smtClean="0">
              <a:solidFill>
                <a:schemeClr val="tx1"/>
              </a:solidFill>
              <a:effectLst/>
              <a:latin typeface="Arial" charset="0"/>
              <a:ea typeface="+mn-ea"/>
              <a:cs typeface="+mn-cs"/>
            </a:endParaRPr>
          </a:p>
          <a:p>
            <a:pPr marL="171450" marR="0" indent="-171450" algn="l" defTabSz="914355"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Arial" charset="0"/>
                <a:ea typeface="+mn-ea"/>
                <a:cs typeface="+mn-cs"/>
              </a:rPr>
              <a:t>And in February, a shelter for vulnerable women and children will open along the Highway of Tears. It is rare that culturally appropriate services are available to Indigenous women in crisis, and this unique partnership between Carrier </a:t>
            </a:r>
            <a:r>
              <a:rPr lang="en-US" sz="1200" b="0" i="0" kern="1200" dirty="0" err="1" smtClean="0">
                <a:solidFill>
                  <a:schemeClr val="tx1"/>
                </a:solidFill>
                <a:effectLst/>
                <a:latin typeface="Arial" charset="0"/>
                <a:ea typeface="+mn-ea"/>
                <a:cs typeface="+mn-cs"/>
              </a:rPr>
              <a:t>Sekani</a:t>
            </a:r>
            <a:r>
              <a:rPr lang="en-US" sz="1200" b="0" i="0" kern="1200" dirty="0" smtClean="0">
                <a:solidFill>
                  <a:schemeClr val="tx1"/>
                </a:solidFill>
                <a:effectLst/>
                <a:latin typeface="Arial" charset="0"/>
                <a:ea typeface="+mn-ea"/>
                <a:cs typeface="+mn-cs"/>
              </a:rPr>
              <a:t> Family Service and the Lake Babine Nation, will also provide wrap around supports to the children.  This year BC Region will provide </a:t>
            </a:r>
            <a:r>
              <a:rPr lang="en-US" sz="1200" b="1" i="0" kern="1200" dirty="0" smtClean="0">
                <a:solidFill>
                  <a:schemeClr val="tx1"/>
                </a:solidFill>
                <a:effectLst/>
                <a:latin typeface="Arial" charset="0"/>
                <a:ea typeface="+mn-ea"/>
                <a:cs typeface="+mn-cs"/>
              </a:rPr>
              <a:t>$280,000 </a:t>
            </a:r>
            <a:r>
              <a:rPr lang="en-US" sz="1200" b="0" i="0" kern="1200" dirty="0" smtClean="0">
                <a:solidFill>
                  <a:schemeClr val="tx1"/>
                </a:solidFill>
                <a:effectLst/>
                <a:latin typeface="Arial" charset="0"/>
                <a:ea typeface="+mn-ea"/>
                <a:cs typeface="+mn-cs"/>
              </a:rPr>
              <a:t>for start up costs.  Moving forward the region will fund ongoing operations. </a:t>
            </a:r>
          </a:p>
          <a:p>
            <a:pPr defTabSz="914355">
              <a:defRPr/>
            </a:pPr>
            <a:endParaRPr lang="en-US" b="1" i="1"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a:solidFill>
                  <a:srgbClr val="000000"/>
                </a:solidFill>
              </a:rPr>
              <a:pPr>
                <a:defRPr/>
              </a:pPr>
              <a:t>26</a:t>
            </a:fld>
            <a:endParaRPr lang="en-CA" dirty="0">
              <a:solidFill>
                <a:srgbClr val="000000"/>
              </a:solidFill>
            </a:endParaRPr>
          </a:p>
        </p:txBody>
      </p:sp>
    </p:spTree>
    <p:extLst>
      <p:ext uri="{BB962C8B-B14F-4D97-AF65-F5344CB8AC3E}">
        <p14:creationId xmlns:p14="http://schemas.microsoft.com/office/powerpoint/2010/main" val="3416616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highlights of Social Programs include: </a:t>
            </a:r>
          </a:p>
          <a:p>
            <a:endParaRPr lang="en-US" dirty="0"/>
          </a:p>
          <a:p>
            <a:r>
              <a:rPr lang="en-US" b="1" dirty="0"/>
              <a:t>Increase in Special Needs Allowance by 18%:  </a:t>
            </a:r>
          </a:p>
          <a:p>
            <a:pPr marL="628620" lvl="1" indent="-171441">
              <a:buFont typeface="Arial" panose="020B0604020202020204" pitchFamily="34" charset="0"/>
              <a:buChar char="•"/>
            </a:pPr>
            <a:r>
              <a:rPr lang="en-US" dirty="0"/>
              <a:t>The Allowance is intended to provide financial assistance on a one-time, exceptional basis to eligible Income Assistance recipients who face emergency needs.  </a:t>
            </a:r>
          </a:p>
          <a:p>
            <a:pPr marL="628620" lvl="1" indent="-171441">
              <a:buFont typeface="Arial" panose="020B0604020202020204" pitchFamily="34" charset="0"/>
              <a:buChar char="•"/>
            </a:pPr>
            <a:r>
              <a:rPr lang="en-US" dirty="0"/>
              <a:t>We need to work with you to ensure this is getting to individuals in need given the regional budget </a:t>
            </a:r>
            <a:r>
              <a:rPr lang="en-US" dirty="0" smtClean="0"/>
              <a:t>has </a:t>
            </a:r>
            <a:r>
              <a:rPr lang="en-US" dirty="0"/>
              <a:t>not increased since 2009. </a:t>
            </a:r>
          </a:p>
          <a:p>
            <a:endParaRPr lang="en-US" b="0" baseline="0" dirty="0" smtClean="0"/>
          </a:p>
          <a:p>
            <a:r>
              <a:rPr lang="en-US" b="1" dirty="0"/>
              <a:t>Band Social Development Workers (BSDW) training :</a:t>
            </a:r>
          </a:p>
          <a:p>
            <a:pPr marL="628620" lvl="1" indent="-171441" defTabSz="914355">
              <a:buFont typeface="Arial" panose="020B0604020202020204" pitchFamily="34" charset="0"/>
              <a:buChar char="•"/>
              <a:defRPr/>
            </a:pPr>
            <a:r>
              <a:rPr lang="en-US" dirty="0"/>
              <a:t>This past year, </a:t>
            </a:r>
            <a:r>
              <a:rPr lang="en-US" dirty="0" smtClean="0"/>
              <a:t>training sessions </a:t>
            </a:r>
            <a:r>
              <a:rPr lang="en-US" dirty="0"/>
              <a:t>were held in Prince George, Kamloops, </a:t>
            </a:r>
            <a:r>
              <a:rPr lang="en-US" dirty="0" err="1"/>
              <a:t>Parksville</a:t>
            </a:r>
            <a:r>
              <a:rPr lang="en-US" dirty="0"/>
              <a:t> and Richmond </a:t>
            </a:r>
            <a:r>
              <a:rPr lang="en-US" dirty="0" smtClean="0"/>
              <a:t>–sessions included</a:t>
            </a:r>
            <a:r>
              <a:rPr lang="en-US" baseline="0" dirty="0" smtClean="0"/>
              <a:t> t</a:t>
            </a:r>
            <a:r>
              <a:rPr lang="en-US" dirty="0" smtClean="0"/>
              <a:t>echnical </a:t>
            </a:r>
            <a:r>
              <a:rPr lang="en-US" dirty="0"/>
              <a:t>information on income assistance, assisted living, pre-employment supports, reporting and program </a:t>
            </a:r>
            <a:r>
              <a:rPr lang="en-US" dirty="0" smtClean="0"/>
              <a:t>review</a:t>
            </a:r>
            <a:r>
              <a:rPr lang="en-US" baseline="0" dirty="0" smtClean="0"/>
              <a:t> and a </a:t>
            </a:r>
            <a:r>
              <a:rPr lang="en-US" dirty="0" smtClean="0"/>
              <a:t>much-requested </a:t>
            </a:r>
            <a:r>
              <a:rPr lang="en-US" dirty="0"/>
              <a:t>workshop on Dealing with Difficult </a:t>
            </a:r>
            <a:r>
              <a:rPr lang="en-US" dirty="0" smtClean="0"/>
              <a:t>People.</a:t>
            </a: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27</a:t>
            </a:fld>
            <a:endParaRPr lang="en-CA" dirty="0"/>
          </a:p>
        </p:txBody>
      </p:sp>
    </p:spTree>
    <p:extLst>
      <p:ext uri="{BB962C8B-B14F-4D97-AF65-F5344CB8AC3E}">
        <p14:creationId xmlns:p14="http://schemas.microsoft.com/office/powerpoint/2010/main" val="1187272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Governance</a:t>
            </a:r>
            <a:r>
              <a:rPr lang="en-US" baseline="0" dirty="0" smtClean="0"/>
              <a:t> and Individual Affairs </a:t>
            </a:r>
            <a:r>
              <a:rPr lang="en-US" dirty="0" smtClean="0"/>
              <a:t>supports: </a:t>
            </a:r>
          </a:p>
          <a:p>
            <a:endParaRPr lang="en-US" dirty="0" smtClean="0"/>
          </a:p>
          <a:p>
            <a:pPr marL="628620" lvl="1" indent="-171441">
              <a:buFont typeface="Arial" panose="020B0604020202020204" pitchFamily="34" charset="0"/>
              <a:buChar char="•"/>
            </a:pPr>
            <a:r>
              <a:rPr lang="en-US" dirty="0" smtClean="0"/>
              <a:t>First Nations governance and capacity development;</a:t>
            </a:r>
          </a:p>
          <a:p>
            <a:pPr marL="628620" lvl="1" indent="-171441">
              <a:buFont typeface="Arial" panose="020B0604020202020204" pitchFamily="34" charset="0"/>
              <a:buChar char="•"/>
            </a:pPr>
            <a:r>
              <a:rPr lang="en-US" dirty="0" smtClean="0"/>
              <a:t>Comprehensive Community Planning and community-to-community mentorship;</a:t>
            </a:r>
          </a:p>
          <a:p>
            <a:pPr marL="628620" lvl="1" indent="-171441" defTabSz="914355">
              <a:buFont typeface="Arial" panose="020B0604020202020204" pitchFamily="34" charset="0"/>
              <a:buChar char="•"/>
              <a:defRPr/>
            </a:pPr>
            <a:r>
              <a:rPr lang="en-US" dirty="0" smtClean="0"/>
              <a:t>Indian registration, including Status Card application intake and recording life events such as births, deaths, and marriages;</a:t>
            </a:r>
            <a:r>
              <a:rPr lang="en-US" baseline="0" dirty="0" smtClean="0"/>
              <a:t> and, </a:t>
            </a:r>
            <a:endParaRPr lang="en-US" dirty="0" smtClean="0"/>
          </a:p>
          <a:p>
            <a:pPr marL="628620" lvl="1" indent="-171441">
              <a:buFont typeface="Arial" panose="020B0604020202020204" pitchFamily="34" charset="0"/>
              <a:buChar char="•"/>
            </a:pPr>
            <a:r>
              <a:rPr lang="en-US" baseline="0" dirty="0" smtClean="0"/>
              <a:t>I</a:t>
            </a:r>
            <a:r>
              <a:rPr lang="en-US" dirty="0" smtClean="0"/>
              <a:t>ndividual affairs activity such as, Wills and Estate planning, Estate administration.</a:t>
            </a:r>
          </a:p>
          <a:p>
            <a:endParaRPr lang="en-US" sz="1400" dirty="0">
              <a:solidFill>
                <a:srgbClr val="000000"/>
              </a:solidFill>
            </a:endParaRPr>
          </a:p>
          <a:p>
            <a:endParaRPr lang="en-US" sz="1400" dirty="0">
              <a:solidFill>
                <a:srgbClr val="000000"/>
              </a:solidFill>
            </a:endParaRPr>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solidFill>
                  <a:prstClr val="black"/>
                </a:solidFill>
              </a:rPr>
              <a:pPr>
                <a:defRPr/>
              </a:pPr>
              <a:t>28</a:t>
            </a:fld>
            <a:endParaRPr lang="en-CA" dirty="0">
              <a:solidFill>
                <a:prstClr val="black"/>
              </a:solidFill>
            </a:endParaRPr>
          </a:p>
        </p:txBody>
      </p:sp>
    </p:spTree>
    <p:extLst>
      <p:ext uri="{BB962C8B-B14F-4D97-AF65-F5344CB8AC3E}">
        <p14:creationId xmlns:p14="http://schemas.microsoft.com/office/powerpoint/2010/main" val="2345400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3" indent="-171433">
              <a:buFont typeface="Arial" panose="020B0604020202020204" pitchFamily="34" charset="0"/>
              <a:buChar char="•"/>
            </a:pPr>
            <a:r>
              <a:rPr lang="en-US" b="0" dirty="0" smtClean="0"/>
              <a:t>This year’s total budget for Governance and Individual Affairs directorate is </a:t>
            </a:r>
            <a:r>
              <a:rPr lang="en-US" b="1" dirty="0" smtClean="0"/>
              <a:t>$92.6</a:t>
            </a:r>
            <a:r>
              <a:rPr lang="en-US" b="0" dirty="0" smtClean="0"/>
              <a:t> million</a:t>
            </a:r>
            <a:r>
              <a:rPr lang="en-US" b="0" baseline="0" dirty="0" smtClean="0"/>
              <a:t> </a:t>
            </a:r>
          </a:p>
          <a:p>
            <a:pPr marL="171433" indent="-171433">
              <a:buFont typeface="Arial" panose="020B0604020202020204" pitchFamily="34" charset="0"/>
              <a:buChar char="•"/>
            </a:pPr>
            <a:endParaRPr lang="en-US" b="0" baseline="0" dirty="0" smtClean="0"/>
          </a:p>
          <a:p>
            <a:pPr marL="171433" indent="-171433" defTabSz="914355">
              <a:buFont typeface="Arial" panose="020B0604020202020204" pitchFamily="34" charset="0"/>
              <a:buChar char="•"/>
              <a:defRPr/>
            </a:pPr>
            <a:r>
              <a:rPr lang="en-US" b="0" baseline="0" dirty="0" smtClean="0"/>
              <a:t>Key components of this Directorate’s approach have been to target funding to build key foundation capacity within a First Nation and to support Comprehensive Community Planning. CCP is a foundational building block for sustainable prosperous communities through direct correlation to these FNs pursuing land use planning, economic development plans, and environmental management plans.</a:t>
            </a:r>
          </a:p>
          <a:p>
            <a:pPr marL="171433" indent="-171433">
              <a:buFont typeface="Arial" panose="020B0604020202020204" pitchFamily="34" charset="0"/>
              <a:buChar char="•"/>
            </a:pPr>
            <a:endParaRPr lang="en-US" b="0" baseline="0" dirty="0" smtClean="0"/>
          </a:p>
          <a:p>
            <a:pPr marL="171433" indent="-171433">
              <a:buFont typeface="Arial" panose="020B0604020202020204" pitchFamily="34" charset="0"/>
              <a:buChar char="•"/>
            </a:pPr>
            <a:r>
              <a:rPr lang="en-US" b="0" baseline="0" dirty="0" smtClean="0"/>
              <a:t>As of </a:t>
            </a:r>
            <a:r>
              <a:rPr lang="en-US" b="1" baseline="0" dirty="0" smtClean="0"/>
              <a:t>January 1, 2020</a:t>
            </a:r>
            <a:r>
              <a:rPr lang="en-US" b="0" baseline="0" dirty="0" smtClean="0"/>
              <a:t>, over 170 First Nations have participated in a CCP process, and 127 First Nations have completed plans. Of interest, last year 166 FNs participated, 112 completed plans) </a:t>
            </a:r>
          </a:p>
          <a:p>
            <a:pPr marL="171433" indent="-171433">
              <a:buFont typeface="Arial" panose="020B0604020202020204" pitchFamily="34" charset="0"/>
              <a:buChar char="•"/>
            </a:pPr>
            <a:endParaRPr lang="en-US" b="0" baseline="0" dirty="0" smtClean="0"/>
          </a:p>
          <a:p>
            <a:pPr defTabSz="914355">
              <a:defRPr/>
            </a:pPr>
            <a:r>
              <a:rPr lang="en-CA" dirty="0" smtClean="0"/>
              <a:t>Additional Key highlights</a:t>
            </a:r>
            <a:r>
              <a:rPr lang="en-CA" baseline="0" dirty="0" smtClean="0"/>
              <a:t> for this Directorate include:</a:t>
            </a:r>
            <a:endParaRPr lang="en-CA" dirty="0" smtClean="0"/>
          </a:p>
          <a:p>
            <a:pPr defTabSz="914310">
              <a:defRPr/>
            </a:pPr>
            <a:endParaRPr lang="en-US" dirty="0" smtClean="0"/>
          </a:p>
          <a:p>
            <a:pPr marL="171441" indent="-171441">
              <a:buFont typeface="Arial" panose="020B0604020202020204" pitchFamily="34" charset="0"/>
              <a:buChar char="•"/>
            </a:pPr>
            <a:r>
              <a:rPr lang="en-US" dirty="0"/>
              <a:t>Secure Certificate of Indian Status - Photo app</a:t>
            </a:r>
          </a:p>
          <a:p>
            <a:r>
              <a:rPr lang="en-US" dirty="0"/>
              <a:t> </a:t>
            </a:r>
          </a:p>
          <a:p>
            <a:pPr marL="628620" lvl="1" indent="-171441" defTabSz="914355">
              <a:buFont typeface="Arial" panose="020B0604020202020204" pitchFamily="34" charset="0"/>
              <a:buChar char="•"/>
              <a:defRPr/>
            </a:pPr>
            <a:r>
              <a:rPr lang="en-US" dirty="0"/>
              <a:t>Last summer, the Department rolled out the SCIS photo app to the public. The app allows all registered applicants to submit their photos at no cost. All SCIS cards now feature a machine-readable zone, enabling a faster, smoother border crossing experience for clients. The app is free to download and is </a:t>
            </a:r>
            <a:r>
              <a:rPr lang="en-US" dirty="0">
                <a:effectLst>
                  <a:outerShdw blurRad="38100" dist="38100" dir="2700000" algn="tl">
                    <a:srgbClr val="000000">
                      <a:alpha val="43137"/>
                    </a:srgbClr>
                  </a:outerShdw>
                </a:effectLst>
              </a:rPr>
              <a:t>available from the Apple Store and Google Play.</a:t>
            </a:r>
            <a:r>
              <a:rPr lang="en-US" b="1" dirty="0">
                <a:effectLst>
                  <a:outerShdw blurRad="38100" dist="38100" dir="2700000" algn="tl">
                    <a:srgbClr val="000000">
                      <a:alpha val="43137"/>
                    </a:srgbClr>
                  </a:outerShdw>
                </a:effectLst>
              </a:rPr>
              <a:t> </a:t>
            </a:r>
            <a:endParaRPr lang="en-US" dirty="0"/>
          </a:p>
          <a:p>
            <a:pPr marL="628620" lvl="1" indent="-171441" defTabSz="914355">
              <a:buFont typeface="Arial" panose="020B0604020202020204" pitchFamily="34" charset="0"/>
              <a:buChar char="•"/>
              <a:defRPr/>
            </a:pPr>
            <a:endParaRPr lang="en-US" dirty="0"/>
          </a:p>
          <a:p>
            <a:pPr marL="628620" lvl="1" indent="-171441" defTabSz="914355">
              <a:buFont typeface="Arial" panose="020B0604020202020204" pitchFamily="34" charset="0"/>
              <a:buChar char="•"/>
              <a:defRPr/>
            </a:pPr>
            <a:r>
              <a:rPr lang="en-US" dirty="0"/>
              <a:t>In 2019, </a:t>
            </a:r>
            <a:r>
              <a:rPr lang="en-US" dirty="0" smtClean="0"/>
              <a:t>Secure Certificate of Indian Status outreach </a:t>
            </a:r>
            <a:r>
              <a:rPr lang="en-US" dirty="0"/>
              <a:t>events were held </a:t>
            </a:r>
            <a:r>
              <a:rPr lang="en-US" dirty="0" smtClean="0"/>
              <a:t>in Prince </a:t>
            </a:r>
            <a:r>
              <a:rPr lang="en-US" dirty="0"/>
              <a:t>George, Campbell River, and Port Alberni resulting in 636 applications made using the new photo app.</a:t>
            </a:r>
          </a:p>
          <a:p>
            <a:endParaRPr lang="en-US" dirty="0" smtClean="0">
              <a:effectLst>
                <a:outerShdw blurRad="38100" dist="38100" dir="2700000" algn="tl">
                  <a:srgbClr val="000000">
                    <a:alpha val="43137"/>
                  </a:srgbClr>
                </a:outerShdw>
              </a:effectLst>
            </a:endParaRPr>
          </a:p>
          <a:p>
            <a:endParaRPr lang="en-US" b="0" strike="sngStrike" dirty="0" smtClean="0"/>
          </a:p>
          <a:p>
            <a:pPr defTabSz="914355">
              <a:defRPr/>
            </a:pPr>
            <a:endParaRPr lang="en-US" i="1"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a:solidFill>
                  <a:srgbClr val="000000"/>
                </a:solidFill>
              </a:rPr>
              <a:pPr>
                <a:defRPr/>
              </a:pPr>
              <a:t>29</a:t>
            </a:fld>
            <a:endParaRPr lang="en-CA" dirty="0">
              <a:solidFill>
                <a:srgbClr val="000000"/>
              </a:solidFill>
            </a:endParaRPr>
          </a:p>
        </p:txBody>
      </p:sp>
    </p:spTree>
    <p:extLst>
      <p:ext uri="{BB962C8B-B14F-4D97-AF65-F5344CB8AC3E}">
        <p14:creationId xmlns:p14="http://schemas.microsoft.com/office/powerpoint/2010/main" val="365148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3" indent="-171433" defTabSz="915506">
              <a:buFont typeface="Arial" panose="020B0604020202020204" pitchFamily="34" charset="0"/>
              <a:buChar char="•"/>
              <a:defRPr/>
            </a:pPr>
            <a:r>
              <a:rPr lang="en-US" baseline="0" dirty="0" smtClean="0">
                <a:latin typeface="Tahoma" panose="020B0604030504040204" pitchFamily="34" charset="0"/>
                <a:ea typeface="Tahoma" panose="020B0604030504040204" pitchFamily="34" charset="0"/>
                <a:cs typeface="Tahoma" panose="020B0604030504040204" pitchFamily="34" charset="0"/>
              </a:rPr>
              <a:t>So here’s a broad look at the budget dollars for this fiscal year. Similar to last year, BC Region’s total budget is just over </a:t>
            </a:r>
            <a:r>
              <a:rPr lang="en-US" b="1" baseline="0" dirty="0" smtClean="0">
                <a:latin typeface="Tahoma" panose="020B0604030504040204" pitchFamily="34" charset="0"/>
                <a:ea typeface="Tahoma" panose="020B0604030504040204" pitchFamily="34" charset="0"/>
                <a:cs typeface="Tahoma" panose="020B0604030504040204" pitchFamily="34" charset="0"/>
              </a:rPr>
              <a:t>$1 </a:t>
            </a:r>
            <a:r>
              <a:rPr lang="en-US" b="0" baseline="0" dirty="0" smtClean="0">
                <a:latin typeface="Tahoma" panose="020B0604030504040204" pitchFamily="34" charset="0"/>
                <a:ea typeface="Tahoma" panose="020B0604030504040204" pitchFamily="34" charset="0"/>
                <a:cs typeface="Tahoma" panose="020B0604030504040204" pitchFamily="34" charset="0"/>
              </a:rPr>
              <a:t>billion</a:t>
            </a:r>
            <a:r>
              <a:rPr lang="en-US" baseline="0" dirty="0" smtClean="0">
                <a:latin typeface="Tahoma" panose="020B0604030504040204" pitchFamily="34" charset="0"/>
                <a:ea typeface="Tahoma" panose="020B0604030504040204" pitchFamily="34" charset="0"/>
                <a:cs typeface="Tahoma" panose="020B0604030504040204" pitchFamily="34" charset="0"/>
              </a:rPr>
              <a:t>. </a:t>
            </a:r>
            <a:endParaRPr lang="en-US" baseline="0"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171433" indent="-171433" defTabSz="915506">
              <a:buFont typeface="Arial" panose="020B0604020202020204" pitchFamily="34" charset="0"/>
              <a:buChar char="•"/>
              <a:defRPr/>
            </a:pPr>
            <a:endParaRPr lang="en-US" baseline="0"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171433" lvl="1" indent="-171433" defTabSz="915506">
              <a:buFont typeface="Arial" panose="020B0604020202020204" pitchFamily="34" charset="0"/>
              <a:buChar char="•"/>
              <a:defRPr/>
            </a:pPr>
            <a:r>
              <a:rPr lang="en-US" baseline="0" dirty="0" smtClean="0">
                <a:latin typeface="Tahoma" panose="020B0604030504040204" pitchFamily="34" charset="0"/>
                <a:ea typeface="Tahoma" panose="020B0604030504040204" pitchFamily="34" charset="0"/>
                <a:cs typeface="Tahoma" panose="020B0604030504040204" pitchFamily="34" charset="0"/>
              </a:rPr>
              <a:t>We have divided our budget into 10 key areas. </a:t>
            </a:r>
          </a:p>
          <a:p>
            <a:pPr marL="171433" lvl="1" indent="-171433" defTabSz="915506">
              <a:buFont typeface="Arial" panose="020B0604020202020204" pitchFamily="34" charset="0"/>
              <a:buChar char="•"/>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171433" lvl="1" indent="-171433" defTabSz="915506">
              <a:buFont typeface="Arial" panose="020B0604020202020204" pitchFamily="34" charset="0"/>
              <a:buChar char="•"/>
              <a:defRPr/>
            </a:pPr>
            <a:r>
              <a:rPr lang="en-US" baseline="0" dirty="0" smtClean="0">
                <a:latin typeface="Tahoma" panose="020B0604030504040204" pitchFamily="34" charset="0"/>
                <a:ea typeface="Tahoma" panose="020B0604030504040204" pitchFamily="34" charset="0"/>
                <a:cs typeface="Tahoma" panose="020B0604030504040204" pitchFamily="34" charset="0"/>
              </a:rPr>
              <a:t>For the purpose of demonstrating how the BC Region budget is allocated, we’ve separated out Jordan’s Principle (pink) from Child and Family Services (teal) as it is a new addition this year. </a:t>
            </a:r>
          </a:p>
          <a:p>
            <a:pPr marL="0" lvl="1" indent="0" defTabSz="915506">
              <a:buFont typeface="Arial" panose="020B0604020202020204" pitchFamily="34" charset="0"/>
              <a:buNone/>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171433" indent="-171433" defTabSz="915506">
              <a:buFont typeface="Arial" panose="020B0604020202020204" pitchFamily="34" charset="0"/>
              <a:buChar char="•"/>
              <a:defRPr/>
            </a:pPr>
            <a:r>
              <a:rPr lang="en-US" baseline="0" dirty="0" smtClean="0">
                <a:latin typeface="Tahoma" panose="020B0604030504040204" pitchFamily="34" charset="0"/>
                <a:ea typeface="Tahoma" panose="020B0604030504040204" pitchFamily="34" charset="0"/>
                <a:cs typeface="Tahoma" panose="020B0604030504040204" pitchFamily="34" charset="0"/>
              </a:rPr>
              <a:t>I think it’s worth noting that our operating budget – the regional overhead to support service delivery - remains stable at about 3 (three) per cent of the overall total. </a:t>
            </a:r>
          </a:p>
          <a:p>
            <a:endParaRPr lang="en-US" dirty="0"/>
          </a:p>
          <a:p>
            <a:pPr defTabSz="915506">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3</a:t>
            </a:fld>
            <a:endParaRPr lang="en-CA" dirty="0"/>
          </a:p>
        </p:txBody>
      </p:sp>
    </p:spTree>
    <p:extLst>
      <p:ext uri="{BB962C8B-B14F-4D97-AF65-F5344CB8AC3E}">
        <p14:creationId xmlns:p14="http://schemas.microsoft.com/office/powerpoint/2010/main" val="3982428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Yesterday’s </a:t>
            </a:r>
            <a:r>
              <a:rPr lang="en-US" dirty="0">
                <a:latin typeface="Arial" panose="020B0604020202020204" pitchFamily="34" charset="0"/>
                <a:cs typeface="Arial" panose="020B0604020202020204" pitchFamily="34" charset="0"/>
              </a:rPr>
              <a:t>session on the NFR provided an update on the important work of the AFN-ISC Joint Advisory Committee on Fiscal Relations and towards a New Fiscal Relationship – including the foundation elements of </a:t>
            </a:r>
            <a:r>
              <a:rPr lang="en-US" dirty="0" smtClean="0">
                <a:latin typeface="Arial" panose="020B0604020202020204" pitchFamily="34" charset="0"/>
                <a:cs typeface="Arial" panose="020B0604020202020204" pitchFamily="34" charset="0"/>
              </a:rPr>
              <a:t>sufficient </a:t>
            </a:r>
            <a:r>
              <a:rPr lang="en-US" dirty="0">
                <a:latin typeface="Arial" panose="020B0604020202020204" pitchFamily="34" charset="0"/>
                <a:cs typeface="Arial" panose="020B0604020202020204" pitchFamily="34" charset="0"/>
              </a:rPr>
              <a:t>and sustained funding for communities; and a renewed economic and fiscal relationship that ensures nations have the revenue generation and fiscal capacity to govern effectively and to provide programs and services to those for whom they are responsible.</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Building on the successful launch of the 10-Year Grants for BC First Nations, there are THREE initiatives underway:</a:t>
            </a:r>
          </a:p>
          <a:p>
            <a:r>
              <a:rPr lang="en-US" dirty="0">
                <a:latin typeface="Arial" panose="020B0604020202020204" pitchFamily="34" charset="0"/>
                <a:cs typeface="Arial" panose="020B0604020202020204" pitchFamily="34" charset="0"/>
              </a:rPr>
              <a:t> </a:t>
            </a:r>
          </a:p>
          <a:p>
            <a:pPr marL="228589" indent="-228589">
              <a:buAutoNum type="arabicParenR"/>
            </a:pPr>
            <a:r>
              <a:rPr lang="en-US" i="1" dirty="0">
                <a:latin typeface="Arial" panose="020B0604020202020204" pitchFamily="34" charset="0"/>
                <a:cs typeface="Arial" panose="020B0604020202020204" pitchFamily="34" charset="0"/>
              </a:rPr>
              <a:t>Supporting First Nations </a:t>
            </a:r>
            <a:r>
              <a:rPr lang="en-US" b="1" dirty="0">
                <a:latin typeface="Arial" panose="020B0604020202020204" pitchFamily="34" charset="0"/>
                <a:cs typeface="Arial" panose="020B0604020202020204" pitchFamily="34" charset="0"/>
              </a:rPr>
              <a:t>WITH</a:t>
            </a:r>
            <a:r>
              <a:rPr lang="en-US" i="1" dirty="0">
                <a:latin typeface="Arial" panose="020B0604020202020204" pitchFamily="34" charset="0"/>
                <a:cs typeface="Arial" panose="020B0604020202020204" pitchFamily="34" charset="0"/>
              </a:rPr>
              <a:t> a Grant</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Department is working collaboratively with our partners, FMB, AFOA-BC, and FNPSSS to support the 46 BC First Nations that entered into a 10-Year </a:t>
            </a:r>
            <a:r>
              <a:rPr lang="en-US" dirty="0" smtClean="0">
                <a:latin typeface="Arial" panose="020B0604020202020204" pitchFamily="34" charset="0"/>
                <a:cs typeface="Arial" panose="020B0604020202020204" pitchFamily="34" charset="0"/>
              </a:rPr>
              <a:t>Grant.</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Towards that goal, a successful forum took place in October bringing together representatives from 40 of the 46 First </a:t>
            </a:r>
            <a:r>
              <a:rPr lang="en-US" dirty="0" smtClean="0">
                <a:latin typeface="Arial" panose="020B0604020202020204" pitchFamily="34" charset="0"/>
                <a:cs typeface="Arial" panose="020B0604020202020204" pitchFamily="34" charset="0"/>
              </a:rPr>
              <a:t>Nations.</a:t>
            </a:r>
            <a:r>
              <a:rPr lang="en-US" baseline="0"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BC </a:t>
            </a:r>
            <a:r>
              <a:rPr lang="en-US" dirty="0">
                <a:latin typeface="Arial" panose="020B0604020202020204" pitchFamily="34" charset="0"/>
                <a:cs typeface="Arial" panose="020B0604020202020204" pitchFamily="34" charset="0"/>
              </a:rPr>
              <a:t>Region continues to work with First Nations with 10-Year Grants and our partners to determine what support and information is required to successfully implement this new, more flexible funding approach for First Nations to design and deliver programs to better suit the needs and priorities of their community.</a:t>
            </a:r>
          </a:p>
          <a:p>
            <a:r>
              <a:rPr lang="en-US" dirty="0">
                <a:latin typeface="Arial" panose="020B0604020202020204" pitchFamily="34" charset="0"/>
                <a:cs typeface="Arial" panose="020B0604020202020204" pitchFamily="34" charset="0"/>
              </a:rPr>
              <a:t> </a:t>
            </a:r>
          </a:p>
          <a:p>
            <a:pPr lvl="0"/>
            <a:r>
              <a:rPr lang="en-US" i="1" dirty="0">
                <a:latin typeface="Arial" panose="020B0604020202020204" pitchFamily="34" charset="0"/>
                <a:cs typeface="Arial" panose="020B0604020202020204" pitchFamily="34" charset="0"/>
              </a:rPr>
              <a:t>2) New 10-Year Grant Recipients for April 1, 2020:</a:t>
            </a:r>
            <a:r>
              <a:rPr lang="en-US" dirty="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r>
              <a:rPr lang="en-US" sz="1200" b="1" kern="1200" dirty="0" smtClean="0">
                <a:solidFill>
                  <a:schemeClr val="tx1"/>
                </a:solidFill>
                <a:effectLst/>
                <a:latin typeface="Arial" panose="020B0604020202020204" pitchFamily="34" charset="0"/>
                <a:ea typeface="+mn-ea"/>
                <a:cs typeface="Arial" panose="020B0604020202020204" pitchFamily="34" charset="0"/>
              </a:rPr>
              <a:t>34</a:t>
            </a:r>
            <a:r>
              <a:rPr lang="en-US" sz="1200" kern="1200" dirty="0" smtClean="0">
                <a:solidFill>
                  <a:schemeClr val="tx1"/>
                </a:solidFill>
                <a:effectLst/>
                <a:latin typeface="Arial" panose="020B0604020202020204" pitchFamily="34" charset="0"/>
                <a:ea typeface="+mn-ea"/>
                <a:cs typeface="Arial" panose="020B0604020202020204" pitchFamily="34" charset="0"/>
              </a:rPr>
              <a:t> expressions of interest in a New Fiscal Relationship 10-Year Grant for April 1, 2020 were received from BC First Nations. </a:t>
            </a:r>
          </a:p>
          <a:p>
            <a:r>
              <a:rPr lang="en-US" sz="1200" kern="1200" dirty="0" smtClean="0">
                <a:solidFill>
                  <a:schemeClr val="tx1"/>
                </a:solidFill>
                <a:effectLst/>
                <a:latin typeface="Arial" panose="020B0604020202020204" pitchFamily="34" charset="0"/>
                <a:ea typeface="+mn-ea"/>
                <a:cs typeface="Arial" panose="020B0604020202020204" pitchFamily="34" charset="0"/>
              </a:rPr>
              <a:t> </a:t>
            </a:r>
          </a:p>
          <a:p>
            <a:r>
              <a:rPr lang="en-US" sz="1200" kern="1200" dirty="0" smtClean="0">
                <a:solidFill>
                  <a:schemeClr val="tx1"/>
                </a:solidFill>
                <a:effectLst/>
                <a:latin typeface="Arial" panose="020B0604020202020204" pitchFamily="34" charset="0"/>
                <a:ea typeface="+mn-ea"/>
                <a:cs typeface="Arial" panose="020B0604020202020204" pitchFamily="34" charset="0"/>
              </a:rPr>
              <a:t> </a:t>
            </a:r>
            <a:r>
              <a:rPr lang="en-US" i="1" dirty="0" smtClean="0">
                <a:latin typeface="Arial" panose="020B0604020202020204" pitchFamily="34" charset="0"/>
                <a:cs typeface="Arial" panose="020B0604020202020204" pitchFamily="34" charset="0"/>
              </a:rPr>
              <a:t>3</a:t>
            </a:r>
            <a:r>
              <a:rPr lang="en-US" i="1" dirty="0">
                <a:latin typeface="Arial" panose="020B0604020202020204" pitchFamily="34" charset="0"/>
                <a:cs typeface="Arial" panose="020B0604020202020204" pitchFamily="34" charset="0"/>
              </a:rPr>
              <a:t>) First Nations working towards 10-Year Grant Eligibility: </a:t>
            </a:r>
          </a:p>
          <a:p>
            <a:pPr lvl="0"/>
            <a:r>
              <a:rPr lang="en-US" i="1"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First Nations working to meet the eligibility requirements for the 10-Year Grant are encouraged to continue to work with FMB. All First Nations applying for the 10-Year Grant have access to FMB-developed tools, as well as advice and support at no cost from the FMB in working towards meeting eligibility criteria. </a:t>
            </a:r>
          </a:p>
          <a:p>
            <a:r>
              <a:rPr lang="en-US"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All First Nations interested in developing their governance capacity can submit a project proposal through the Professional and Institutional Development Program.  All First Nations are eligible for project-based funding under this Program, regardless of their interest in the 10-Year Grant.</a:t>
            </a:r>
          </a:p>
          <a:p>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solidFill>
                  <a:prstClr val="black"/>
                </a:solidFill>
              </a:rPr>
              <a:pPr>
                <a:defRPr/>
              </a:pPr>
              <a:t>30</a:t>
            </a:fld>
            <a:endParaRPr lang="en-CA" dirty="0">
              <a:solidFill>
                <a:prstClr val="black"/>
              </a:solidFill>
            </a:endParaRPr>
          </a:p>
        </p:txBody>
      </p:sp>
    </p:spTree>
    <p:extLst>
      <p:ext uri="{BB962C8B-B14F-4D97-AF65-F5344CB8AC3E}">
        <p14:creationId xmlns:p14="http://schemas.microsoft.com/office/powerpoint/2010/main" val="552536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5">
              <a:defRPr/>
            </a:pPr>
            <a:r>
              <a:rPr lang="en-US" i="1" baseline="0" dirty="0" smtClean="0"/>
              <a:t>In closing </a:t>
            </a:r>
          </a:p>
          <a:p>
            <a:pPr defTabSz="914355">
              <a:defRPr/>
            </a:pPr>
            <a:endParaRPr lang="en-US" i="1" baseline="0" dirty="0" smtClean="0"/>
          </a:p>
          <a:p>
            <a:pPr marL="171433" indent="-171433">
              <a:buFont typeface="Arial" panose="020B0604020202020204" pitchFamily="34" charset="0"/>
              <a:buChar char="•"/>
            </a:pPr>
            <a:r>
              <a:rPr lang="en-US" dirty="0" smtClean="0"/>
              <a:t>I hope that was helpful in the understanding of BC Region’s investments this year and how they compare to last year.</a:t>
            </a:r>
          </a:p>
          <a:p>
            <a:pPr marL="171433" indent="-171433">
              <a:buFont typeface="Arial" panose="020B0604020202020204" pitchFamily="34" charset="0"/>
              <a:buChar char="•"/>
            </a:pPr>
            <a:endParaRPr lang="en-US" dirty="0" smtClean="0"/>
          </a:p>
          <a:p>
            <a:pPr marL="171433" indent="-171433" defTabSz="914310">
              <a:buFont typeface="Arial" panose="020B0604020202020204" pitchFamily="34" charset="0"/>
              <a:buChar char="•"/>
              <a:defRPr/>
            </a:pPr>
            <a:r>
              <a:rPr lang="en-US" dirty="0" smtClean="0"/>
              <a:t>In this presentation, we attempted to group expenditures in meaningful ways. You have also been provided with a Dashboard that drills down and provides more detailed analysis. Of course, if you have questions, you are welcome to ask me or any of our directors.</a:t>
            </a:r>
          </a:p>
          <a:p>
            <a:pPr marL="171433" indent="-171433" defTabSz="914310">
              <a:buFont typeface="Arial" panose="020B0604020202020204" pitchFamily="34" charset="0"/>
              <a:buChar char="•"/>
              <a:defRPr/>
            </a:pPr>
            <a:endParaRPr lang="en-US" dirty="0" smtClean="0"/>
          </a:p>
          <a:p>
            <a:pPr defTabSz="914355">
              <a:defRPr/>
            </a:pPr>
            <a:r>
              <a:rPr lang="en-US" baseline="0" dirty="0" smtClean="0"/>
              <a:t>------------------------------------------</a:t>
            </a:r>
          </a:p>
          <a:p>
            <a:pPr lvl="0" fontAlgn="base" hangingPunct="0"/>
            <a:r>
              <a:rPr lang="en-US" dirty="0"/>
              <a:t>Although not a budget item, I do want to take a minute to highlight the work that has been done this year on </a:t>
            </a:r>
            <a:r>
              <a:rPr lang="en-US" dirty="0" smtClean="0"/>
              <a:t>Service </a:t>
            </a:r>
            <a:r>
              <a:rPr lang="en-US" dirty="0"/>
              <a:t>E</a:t>
            </a:r>
            <a:r>
              <a:rPr lang="en-US" dirty="0" smtClean="0"/>
              <a:t>xcellence</a:t>
            </a:r>
            <a:r>
              <a:rPr lang="en-US" dirty="0"/>
              <a:t>. </a:t>
            </a:r>
          </a:p>
          <a:p>
            <a:pPr lvl="0" fontAlgn="base" hangingPunct="0"/>
            <a:endParaRPr lang="en-US" dirty="0"/>
          </a:p>
          <a:p>
            <a:pPr lvl="0" fontAlgn="base" hangingPunct="0"/>
            <a:r>
              <a:rPr lang="en-US" dirty="0"/>
              <a:t>Service Excellence needs to remain at the heart of Indigenous Services Canada. We’ve undertaken several building improvements to make our building easier to navigate and more inviting to visitors. </a:t>
            </a:r>
          </a:p>
          <a:p>
            <a:pPr lvl="0" fontAlgn="base" hangingPunct="0"/>
            <a:endParaRPr lang="en-US" dirty="0"/>
          </a:p>
          <a:p>
            <a:pPr lvl="0" fontAlgn="base" hangingPunct="0"/>
            <a:r>
              <a:rPr lang="en-US" dirty="0"/>
              <a:t>However, the changes to the physical structure are meaningful only if we provide service excellence to you and your members. </a:t>
            </a:r>
            <a:r>
              <a:rPr lang="en-US" dirty="0" smtClean="0"/>
              <a:t>Our</a:t>
            </a:r>
            <a:r>
              <a:rPr lang="en-US" baseline="0" dirty="0"/>
              <a:t> </a:t>
            </a:r>
            <a:r>
              <a:rPr lang="en-US" dirty="0" smtClean="0"/>
              <a:t>internal </a:t>
            </a:r>
            <a:r>
              <a:rPr lang="en-US" dirty="0"/>
              <a:t>service excellence working group continues to examine how the Department can provide efficient, seamless and effective services to First Nations. </a:t>
            </a:r>
          </a:p>
          <a:p>
            <a:pPr lvl="0" fontAlgn="base" hangingPunct="0"/>
            <a:r>
              <a:rPr lang="en-US" dirty="0"/>
              <a:t> </a:t>
            </a:r>
          </a:p>
          <a:p>
            <a:pPr marL="628620" lvl="1" indent="-171441">
              <a:buFont typeface="Arial" panose="020B0604020202020204" pitchFamily="34" charset="0"/>
              <a:buChar char="•"/>
            </a:pPr>
            <a:r>
              <a:rPr lang="en-US" dirty="0" smtClean="0"/>
              <a:t>Every</a:t>
            </a:r>
            <a:r>
              <a:rPr lang="en-US" baseline="0" dirty="0" smtClean="0"/>
              <a:t> ISC staff member must now complete </a:t>
            </a:r>
            <a:r>
              <a:rPr lang="en-US" baseline="0" dirty="0" err="1" smtClean="0"/>
              <a:t>manadatory</a:t>
            </a:r>
            <a:r>
              <a:rPr lang="en-US" baseline="0" smtClean="0"/>
              <a:t> </a:t>
            </a:r>
            <a:r>
              <a:rPr lang="en-US" smtClean="0"/>
              <a:t>Cultural </a:t>
            </a:r>
            <a:r>
              <a:rPr lang="en-US" dirty="0"/>
              <a:t>safety and humility </a:t>
            </a:r>
            <a:r>
              <a:rPr lang="en-US" dirty="0" smtClean="0"/>
              <a:t>training</a:t>
            </a:r>
            <a:r>
              <a:rPr lang="en-US" baseline="0" dirty="0" smtClean="0"/>
              <a:t>, which </a:t>
            </a:r>
            <a:r>
              <a:rPr lang="en-US" dirty="0" smtClean="0"/>
              <a:t>provides them </a:t>
            </a:r>
            <a:r>
              <a:rPr lang="en-US" dirty="0"/>
              <a:t>with tools to help us examine our own cultural identities and biases; and</a:t>
            </a:r>
            <a:endParaRPr lang="en-US" sz="1100" dirty="0"/>
          </a:p>
          <a:p>
            <a:pPr marL="628620" lvl="1" indent="-171441">
              <a:buFont typeface="Arial" panose="020B0604020202020204" pitchFamily="34" charset="0"/>
              <a:buChar char="•"/>
            </a:pPr>
            <a:r>
              <a:rPr lang="en-US" dirty="0" smtClean="0"/>
              <a:t>We continue</a:t>
            </a:r>
            <a:r>
              <a:rPr lang="en-US" baseline="0" dirty="0" smtClean="0"/>
              <a:t> to use o</a:t>
            </a:r>
            <a:r>
              <a:rPr lang="en-US" dirty="0" smtClean="0"/>
              <a:t>ur </a:t>
            </a:r>
            <a:r>
              <a:rPr lang="en-US" dirty="0"/>
              <a:t>“Service ABCs</a:t>
            </a:r>
            <a:r>
              <a:rPr lang="en-US" dirty="0" smtClean="0"/>
              <a:t>”, </a:t>
            </a:r>
            <a:r>
              <a:rPr lang="en-US" dirty="0"/>
              <a:t>which are a set of standardized </a:t>
            </a:r>
            <a:r>
              <a:rPr lang="en-US" dirty="0" smtClean="0"/>
              <a:t>approaches, </a:t>
            </a:r>
            <a:r>
              <a:rPr lang="en-US" dirty="0"/>
              <a:t>to help ensure everyone receives the same level of service when we respond to enquiries and </a:t>
            </a:r>
            <a:r>
              <a:rPr lang="en-US" dirty="0" smtClean="0"/>
              <a:t>proposals,</a:t>
            </a:r>
            <a:r>
              <a:rPr lang="en-US" baseline="0" dirty="0" smtClean="0"/>
              <a:t> It </a:t>
            </a:r>
            <a:r>
              <a:rPr lang="en-US" dirty="0" smtClean="0"/>
              <a:t>has </a:t>
            </a:r>
            <a:r>
              <a:rPr lang="en-US" dirty="0"/>
              <a:t>been shared across the Department for new staff orientation sessions.</a:t>
            </a:r>
            <a:endParaRPr lang="en-US" sz="1100" dirty="0"/>
          </a:p>
          <a:p>
            <a:pPr fontAlgn="base" hangingPunct="0"/>
            <a:r>
              <a:rPr lang="en-US" dirty="0"/>
              <a:t> </a:t>
            </a:r>
            <a:endParaRPr lang="en-US" sz="1100" dirty="0"/>
          </a:p>
          <a:p>
            <a:pPr lvl="0"/>
            <a:r>
              <a:rPr lang="en-US" dirty="0"/>
              <a:t>Much work still remains though and that’s why we ask that you continue to provide feedback on the service we provide.  </a:t>
            </a:r>
          </a:p>
          <a:p>
            <a:pPr lvl="0"/>
            <a:endParaRPr lang="en-US" dirty="0"/>
          </a:p>
          <a:p>
            <a:pPr lvl="0"/>
            <a:r>
              <a:rPr lang="en-US" dirty="0"/>
              <a:t>I would like to now open the floor to any questions you may have for me or my directors. </a:t>
            </a:r>
          </a:p>
          <a:p>
            <a:pPr defTabSz="914355">
              <a:defRPr/>
            </a:pPr>
            <a:endParaRPr lang="en-US"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31</a:t>
            </a:fld>
            <a:endParaRPr lang="en-CA" dirty="0"/>
          </a:p>
        </p:txBody>
      </p:sp>
    </p:spTree>
    <p:extLst>
      <p:ext uri="{BB962C8B-B14F-4D97-AF65-F5344CB8AC3E}">
        <p14:creationId xmlns:p14="http://schemas.microsoft.com/office/powerpoint/2010/main" val="72692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really see where the dollars are going in terms of program areas, we’ve taken the</a:t>
            </a:r>
            <a:r>
              <a:rPr lang="en-US" baseline="0" dirty="0" smtClean="0"/>
              <a:t> previous</a:t>
            </a:r>
            <a:r>
              <a:rPr lang="en-US" dirty="0" smtClean="0"/>
              <a:t> slide and put</a:t>
            </a:r>
            <a:r>
              <a:rPr lang="en-US" baseline="0" dirty="0" smtClean="0"/>
              <a:t> the data into a bar graph which compares spending in 2018-2019 to spending this year in these same areas. </a:t>
            </a:r>
          </a:p>
          <a:p>
            <a:endParaRPr lang="en-US" baseline="0" dirty="0" smtClean="0"/>
          </a:p>
          <a:p>
            <a:r>
              <a:rPr lang="en-US" baseline="0" dirty="0" smtClean="0"/>
              <a:t>As you can see, other than the Emergency Management budget going down, which is a positive as it means less recovery from emergencies,  the budget has remained fairly consistent </a:t>
            </a:r>
            <a:r>
              <a:rPr lang="en-US" b="1" baseline="0" dirty="0" smtClean="0"/>
              <a:t>with education and child and family services seeing the largest growth. </a:t>
            </a:r>
          </a:p>
          <a:p>
            <a:endParaRPr lang="en-US" b="1" baseline="0" dirty="0" smtClean="0"/>
          </a:p>
          <a:p>
            <a:endParaRPr lang="en-US"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4</a:t>
            </a:fld>
            <a:endParaRPr lang="en-CA" dirty="0"/>
          </a:p>
        </p:txBody>
      </p:sp>
    </p:spTree>
    <p:extLst>
      <p:ext uri="{BB962C8B-B14F-4D97-AF65-F5344CB8AC3E}">
        <p14:creationId xmlns:p14="http://schemas.microsoft.com/office/powerpoint/2010/main" val="142474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5">
              <a:defRPr/>
            </a:pPr>
            <a:r>
              <a:rPr lang="en-US" dirty="0"/>
              <a:t>This slide shows BC Region’s overall budget envelope over the last two </a:t>
            </a:r>
            <a:r>
              <a:rPr lang="en-US" dirty="0" smtClean="0"/>
              <a:t>years</a:t>
            </a:r>
            <a:r>
              <a:rPr lang="en-US" baseline="0" dirty="0" smtClean="0"/>
              <a:t> </a:t>
            </a:r>
            <a:r>
              <a:rPr lang="en-US" b="0" baseline="0" dirty="0" smtClean="0"/>
              <a:t>split between Block, 10-Year Grants and all other funding (application and formula based). </a:t>
            </a:r>
            <a:endParaRPr lang="en-US" b="0" dirty="0"/>
          </a:p>
          <a:p>
            <a:pPr defTabSz="914355">
              <a:defRPr/>
            </a:pPr>
            <a:endParaRPr lang="en-US" b="0" dirty="0"/>
          </a:p>
          <a:p>
            <a:pPr marL="0" indent="0">
              <a:buFont typeface="Arial" panose="020B0604020202020204" pitchFamily="34" charset="0"/>
              <a:buNone/>
            </a:pPr>
            <a:r>
              <a:rPr lang="en-US" sz="1200" kern="1200" dirty="0" smtClean="0">
                <a:solidFill>
                  <a:schemeClr val="tx1"/>
                </a:solidFill>
                <a:effectLst/>
                <a:latin typeface="Arial" charset="0"/>
                <a:ea typeface="+mn-ea"/>
                <a:cs typeface="+mn-cs"/>
              </a:rPr>
              <a:t>To give you an idea, in 2018-19, of the $1.029 billion budget, 13%  was block funding and 87% was other funding.</a:t>
            </a:r>
          </a:p>
          <a:p>
            <a:pPr marL="0" indent="0">
              <a:buFont typeface="Arial" panose="020B0604020202020204" pitchFamily="34" charset="0"/>
              <a:buNone/>
            </a:pPr>
            <a:endParaRPr lang="en-US" sz="1200" kern="1200" dirty="0" smtClean="0">
              <a:solidFill>
                <a:schemeClr val="tx1"/>
              </a:solidFill>
              <a:effectLst/>
              <a:latin typeface="Arial" charset="0"/>
              <a:ea typeface="+mn-ea"/>
              <a:cs typeface="+mn-cs"/>
            </a:endParaRPr>
          </a:p>
          <a:p>
            <a:pPr marL="0" indent="0">
              <a:buFont typeface="Arial" panose="020B0604020202020204" pitchFamily="34" charset="0"/>
              <a:buNone/>
            </a:pPr>
            <a:r>
              <a:rPr lang="en-US" sz="1200" kern="1200" dirty="0" smtClean="0">
                <a:solidFill>
                  <a:schemeClr val="tx1"/>
                </a:solidFill>
                <a:effectLst/>
                <a:latin typeface="Arial" charset="0"/>
                <a:ea typeface="+mn-ea"/>
                <a:cs typeface="+mn-cs"/>
              </a:rPr>
              <a:t>And this year, of the $1.064 billion budget, 9% was block funding, 16% was 10-year Grants, and 75% was other funding.</a:t>
            </a:r>
          </a:p>
          <a:p>
            <a:pPr defTabSz="914355">
              <a:defRPr/>
            </a:pPr>
            <a:endParaRPr lang="en-US" b="0" strike="noStrike" baseline="0" dirty="0" smtClean="0"/>
          </a:p>
          <a:p>
            <a:pPr defTabSz="914355">
              <a:defRPr/>
            </a:pPr>
            <a:r>
              <a:rPr lang="en-US" b="0" dirty="0" smtClean="0"/>
              <a:t>New </a:t>
            </a:r>
            <a:r>
              <a:rPr lang="en-US" b="0" dirty="0"/>
              <a:t>to this year was the roll out of </a:t>
            </a:r>
            <a:r>
              <a:rPr lang="en-US" b="0" dirty="0" smtClean="0"/>
              <a:t>10-Year Grants – a significant uptake amongst</a:t>
            </a:r>
            <a:r>
              <a:rPr lang="en-US" b="0" baseline="0" dirty="0" smtClean="0"/>
              <a:t> First Nations in BC – totaling 46 First Nations </a:t>
            </a:r>
            <a:r>
              <a:rPr lang="en-US" b="0" dirty="0" smtClean="0"/>
              <a:t>– </a:t>
            </a:r>
            <a:r>
              <a:rPr lang="en-US" b="0" dirty="0"/>
              <a:t>which gives you an idea of the impact </a:t>
            </a:r>
            <a:r>
              <a:rPr lang="en-US" b="0" dirty="0" smtClean="0"/>
              <a:t>grants </a:t>
            </a:r>
            <a:r>
              <a:rPr lang="en-US" b="0" dirty="0"/>
              <a:t>had to our overall budget.  </a:t>
            </a:r>
          </a:p>
          <a:p>
            <a:pPr defTabSz="914355">
              <a:defRPr/>
            </a:pPr>
            <a:endParaRPr lang="en-US" b="0" dirty="0"/>
          </a:p>
          <a:p>
            <a:pPr defTabSz="914355">
              <a:defRPr/>
            </a:pPr>
            <a:r>
              <a:rPr lang="en-US" b="0" dirty="0" smtClean="0"/>
              <a:t>As</a:t>
            </a:r>
            <a:r>
              <a:rPr lang="en-US" b="0" baseline="0" dirty="0" smtClean="0"/>
              <a:t> the region will continue to see more funding go towards 10-Year Grants and social programs, we will also see application and formula-based funding decrease.  </a:t>
            </a:r>
          </a:p>
          <a:p>
            <a:pPr defTabSz="914355">
              <a:defRPr/>
            </a:pPr>
            <a:endParaRPr lang="en-US" b="0" strike="noStrike"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The budget numbers in today’s slides are as of</a:t>
            </a:r>
            <a:r>
              <a:rPr lang="en-US" sz="1200" kern="1200" baseline="0" dirty="0" smtClean="0">
                <a:solidFill>
                  <a:schemeClr val="tx1"/>
                </a:solidFill>
                <a:effectLst/>
                <a:latin typeface="Arial" charset="0"/>
                <a:ea typeface="+mn-ea"/>
                <a:cs typeface="+mn-cs"/>
              </a:rPr>
              <a:t> January 3, 2020. However, i</a:t>
            </a:r>
            <a:r>
              <a:rPr lang="en-US" sz="1200" kern="1200" dirty="0" smtClean="0">
                <a:solidFill>
                  <a:schemeClr val="tx1"/>
                </a:solidFill>
                <a:effectLst/>
                <a:latin typeface="Arial" charset="0"/>
                <a:ea typeface="+mn-ea"/>
                <a:cs typeface="+mn-cs"/>
              </a:rPr>
              <a:t>t’s important to note that the budgets are always changing.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For example, for demand driven programs such as Jordan’s Principle and Child and Family Services, National Headquarters provides the region the budget required to meet the demand of the program.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1"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Arial" charset="0"/>
                <a:ea typeface="+mn-ea"/>
                <a:cs typeface="+mn-cs"/>
              </a:rPr>
              <a:t>While our current budget for Jordan's Principle is </a:t>
            </a:r>
            <a:r>
              <a:rPr lang="en-US" sz="1200" b="1" i="0" kern="1200" dirty="0" smtClean="0">
                <a:solidFill>
                  <a:schemeClr val="tx1"/>
                </a:solidFill>
                <a:effectLst/>
                <a:latin typeface="Arial" charset="0"/>
                <a:ea typeface="+mn-ea"/>
                <a:cs typeface="+mn-cs"/>
              </a:rPr>
              <a:t>$8.9</a:t>
            </a:r>
            <a:r>
              <a:rPr lang="en-US" sz="1200" b="1" i="0" kern="1200" baseline="0" dirty="0" smtClean="0">
                <a:solidFill>
                  <a:schemeClr val="tx1"/>
                </a:solidFill>
                <a:effectLst/>
                <a:latin typeface="Arial" charset="0"/>
                <a:ea typeface="+mn-ea"/>
                <a:cs typeface="+mn-cs"/>
              </a:rPr>
              <a:t> </a:t>
            </a:r>
            <a:r>
              <a:rPr lang="en-US" sz="1200" b="0" i="0" kern="1200" baseline="0" dirty="0" smtClean="0">
                <a:solidFill>
                  <a:schemeClr val="tx1"/>
                </a:solidFill>
                <a:effectLst/>
                <a:latin typeface="Arial" charset="0"/>
                <a:ea typeface="+mn-ea"/>
                <a:cs typeface="+mn-cs"/>
              </a:rPr>
              <a:t>million</a:t>
            </a:r>
            <a:r>
              <a:rPr lang="en-US" sz="1200" b="0" i="0" kern="1200" dirty="0" smtClean="0">
                <a:solidFill>
                  <a:schemeClr val="tx1"/>
                </a:solidFill>
                <a:effectLst/>
                <a:latin typeface="Arial" charset="0"/>
                <a:ea typeface="+mn-ea"/>
                <a:cs typeface="+mn-cs"/>
              </a:rPr>
              <a:t>, we have approved 2,200</a:t>
            </a:r>
            <a:r>
              <a:rPr lang="en-US" sz="1200" b="0" i="0" kern="1200" baseline="0" dirty="0" smtClean="0">
                <a:solidFill>
                  <a:schemeClr val="tx1"/>
                </a:solidFill>
                <a:effectLst/>
                <a:latin typeface="Arial" charset="0"/>
                <a:ea typeface="+mn-ea"/>
                <a:cs typeface="+mn-cs"/>
              </a:rPr>
              <a:t> requests totaling </a:t>
            </a:r>
            <a:r>
              <a:rPr lang="en-US" sz="1200" b="1" i="0" kern="1200" baseline="0" dirty="0" smtClean="0">
                <a:solidFill>
                  <a:schemeClr val="tx1"/>
                </a:solidFill>
                <a:effectLst/>
                <a:latin typeface="Arial" charset="0"/>
                <a:ea typeface="+mn-ea"/>
                <a:cs typeface="+mn-cs"/>
              </a:rPr>
              <a:t>$10.8 </a:t>
            </a:r>
            <a:r>
              <a:rPr lang="en-US" sz="1200" b="0" i="0" kern="1200" baseline="0" dirty="0" smtClean="0">
                <a:solidFill>
                  <a:schemeClr val="tx1"/>
                </a:solidFill>
                <a:effectLst/>
                <a:latin typeface="Arial" charset="0"/>
                <a:ea typeface="+mn-ea"/>
                <a:cs typeface="+mn-cs"/>
              </a:rPr>
              <a:t>million</a:t>
            </a:r>
            <a:r>
              <a:rPr lang="en-US" sz="1200" b="0" i="0" kern="1200" dirty="0" smtClean="0">
                <a:solidFill>
                  <a:schemeClr val="tx1"/>
                </a:solidFill>
                <a:effectLst/>
                <a:latin typeface="Arial" charset="0"/>
                <a:ea typeface="+mn-ea"/>
                <a:cs typeface="+mn-cs"/>
              </a:rPr>
              <a:t> in claims so far this year.</a:t>
            </a:r>
            <a:r>
              <a:rPr lang="en-US" sz="1200" b="0" i="0" kern="1200" baseline="0" dirty="0" smtClean="0">
                <a:solidFill>
                  <a:schemeClr val="tx1"/>
                </a:solidFill>
                <a:effectLst/>
                <a:latin typeface="Arial"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smtClean="0">
                <a:solidFill>
                  <a:schemeClr val="tx1"/>
                </a:solidFill>
                <a:effectLst/>
                <a:latin typeface="Arial" charset="0"/>
                <a:ea typeface="+mn-ea"/>
                <a:cs typeface="+mn-cs"/>
              </a:rPr>
              <a:t>We are already working to load next year’s budgets and although I appreciate it would be more helpful to know in advance, we currently only know about 70 % of allocations and they will continue to be confirmed well into the next fiscal year.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1" kern="1200" baseline="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endParaRPr lang="en-US" dirty="0" smtClean="0"/>
          </a:p>
          <a:p>
            <a:endParaRPr lang="en-US" dirty="0" smtClean="0"/>
          </a:p>
          <a:p>
            <a:pPr marL="628590" lvl="1" indent="-171433" defTabSz="915506">
              <a:buFont typeface="Arial" panose="020B0604020202020204" pitchFamily="34" charset="0"/>
              <a:buChar char="•"/>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628590" lvl="1" indent="-171433" defTabSz="915506">
              <a:buFont typeface="Arial" panose="020B0604020202020204" pitchFamily="34" charset="0"/>
              <a:buChar char="•"/>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628590" lvl="1" indent="-171433" defTabSz="915506">
              <a:buFont typeface="Arial" panose="020B0604020202020204" pitchFamily="34" charset="0"/>
              <a:buChar char="•"/>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628590" lvl="1" indent="-171433" defTabSz="915506">
              <a:buFont typeface="Arial" panose="020B0604020202020204" pitchFamily="34" charset="0"/>
              <a:buChar char="•"/>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457157" lvl="1" defTabSz="915506">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628590" lvl="1" indent="-171433" defTabSz="915506">
              <a:buFont typeface="Arial" panose="020B0604020202020204" pitchFamily="34" charset="0"/>
              <a:buChar char="•"/>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457157" lvl="1" defTabSz="915506">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pPr marL="457157" lvl="1" defTabSz="915506">
              <a:defRP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5</a:t>
            </a:fld>
            <a:endParaRPr lang="en-CA" dirty="0"/>
          </a:p>
        </p:txBody>
      </p:sp>
    </p:spTree>
    <p:extLst>
      <p:ext uri="{BB962C8B-B14F-4D97-AF65-F5344CB8AC3E}">
        <p14:creationId xmlns:p14="http://schemas.microsoft.com/office/powerpoint/2010/main" val="3752421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defTabSz="914355">
              <a:buFont typeface="Arial" panose="020B0604020202020204" pitchFamily="34" charset="0"/>
              <a:buChar char="•"/>
              <a:defRPr/>
            </a:pPr>
            <a:r>
              <a:rPr lang="en-US" dirty="0" smtClean="0"/>
              <a:t>Before I get to the specifics of infrastructure</a:t>
            </a:r>
            <a:r>
              <a:rPr lang="en-US" baseline="0" dirty="0" smtClean="0"/>
              <a:t> spending in BC Region, I want to share this screen grab of an interactive online tool that shows the distribution of community infrastructure spending nationally. </a:t>
            </a:r>
          </a:p>
          <a:p>
            <a:pPr marL="171441" indent="-171441">
              <a:buFont typeface="Arial" panose="020B0604020202020204" pitchFamily="34" charset="0"/>
              <a:buChar char="•"/>
            </a:pPr>
            <a:endParaRPr lang="en-US" dirty="0" smtClean="0"/>
          </a:p>
          <a:p>
            <a:pPr marL="171441" indent="-171441">
              <a:buFont typeface="Arial" panose="020B0604020202020204" pitchFamily="34" charset="0"/>
              <a:buChar char="•"/>
            </a:pPr>
            <a:r>
              <a:rPr lang="en-US" dirty="0" smtClean="0"/>
              <a:t>The map shows ongoing and completed infrastructure projects and includes feasibility studies, new construction and renovation, and capacity development projects.</a:t>
            </a:r>
            <a:endParaRPr lang="en-US" baseline="0" dirty="0" smtClean="0"/>
          </a:p>
          <a:p>
            <a:pPr marL="171441" indent="-171441" defTabSz="914355">
              <a:buFont typeface="Arial" panose="020B0604020202020204" pitchFamily="34" charset="0"/>
              <a:buChar char="•"/>
              <a:defRPr/>
            </a:pPr>
            <a:endParaRPr lang="en-US" baseline="0" dirty="0" smtClean="0"/>
          </a:p>
          <a:p>
            <a:pPr marL="171441" indent="-171441">
              <a:buFont typeface="Arial" panose="020B0604020202020204" pitchFamily="34" charset="0"/>
              <a:buChar char="•"/>
            </a:pPr>
            <a:r>
              <a:rPr lang="en-US" baseline="0" dirty="0" smtClean="0"/>
              <a:t>You can google it anytime, or I encourage you to check it out in detail at our Community Infrastructure table. I’d be interested in your feedback – do you find it useful and how could it be improved? </a:t>
            </a:r>
            <a:r>
              <a:rPr lang="en-US" b="0" i="0" baseline="0" dirty="0" smtClean="0"/>
              <a:t>Information on this map is updated on a quarterly basis.    </a:t>
            </a:r>
          </a:p>
          <a:p>
            <a:pPr marL="171441" indent="-171441">
              <a:buFont typeface="Arial" panose="020B0604020202020204" pitchFamily="34" charset="0"/>
              <a:buChar char="•"/>
            </a:pPr>
            <a:endParaRPr lang="en-US" b="1" baseline="0"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6</a:t>
            </a:fld>
            <a:endParaRPr lang="en-CA" dirty="0"/>
          </a:p>
        </p:txBody>
      </p:sp>
    </p:spTree>
    <p:extLst>
      <p:ext uri="{BB962C8B-B14F-4D97-AF65-F5344CB8AC3E}">
        <p14:creationId xmlns:p14="http://schemas.microsoft.com/office/powerpoint/2010/main" val="132640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506">
              <a:defRPr/>
            </a:pPr>
            <a:r>
              <a:rPr lang="en-US" dirty="0" smtClean="0"/>
              <a:t>Infrastructure is about</a:t>
            </a:r>
            <a:r>
              <a:rPr lang="en-US" baseline="0" dirty="0" smtClean="0"/>
              <a:t> </a:t>
            </a:r>
            <a:r>
              <a:rPr lang="en-US" dirty="0" smtClean="0"/>
              <a:t>investing in people and communities. </a:t>
            </a:r>
          </a:p>
          <a:p>
            <a:pPr defTabSz="915506">
              <a:defRPr/>
            </a:pPr>
            <a:endParaRPr lang="en-US" dirty="0" smtClean="0"/>
          </a:p>
          <a:p>
            <a:pPr defTabSz="915506">
              <a:defRPr/>
            </a:pPr>
            <a:r>
              <a:rPr lang="en-US" dirty="0" smtClean="0"/>
              <a:t>As you’re aware, water and infrastructure continue</a:t>
            </a:r>
            <a:r>
              <a:rPr lang="en-US" baseline="0" dirty="0" smtClean="0"/>
              <a:t> to be </a:t>
            </a:r>
            <a:r>
              <a:rPr lang="en-US" dirty="0" smtClean="0"/>
              <a:t>two of the Government’s key priorities, and the benefit to individuals and communities from a new school, home or water system can be life changing.</a:t>
            </a:r>
          </a:p>
          <a:p>
            <a:pPr defTabSz="915506">
              <a:defRPr/>
            </a:pPr>
            <a:endParaRPr lang="en-US" baseline="0" dirty="0" smtClean="0"/>
          </a:p>
          <a:p>
            <a:pPr defTabSz="915506">
              <a:defRPr/>
            </a:pPr>
            <a:r>
              <a:rPr lang="en-US" dirty="0" smtClean="0"/>
              <a:t>The Ministers’</a:t>
            </a:r>
            <a:r>
              <a:rPr lang="en-US" baseline="0" dirty="0" smtClean="0"/>
              <a:t> mandate letters confirm the Government of Canada’s commitment to e</a:t>
            </a:r>
            <a:r>
              <a:rPr lang="en-US" dirty="0" smtClean="0"/>
              <a:t>liminate all long-term drinking water advisories on reserve by spring 2021, and</a:t>
            </a:r>
            <a:r>
              <a:rPr lang="en-US" baseline="0" dirty="0" smtClean="0"/>
              <a:t> to move forward in </a:t>
            </a:r>
            <a:r>
              <a:rPr lang="en-US" dirty="0" smtClean="0">
                <a:effectLst/>
              </a:rPr>
              <a:t>addressing critical infrastructure needs including housing, high-speed internet, and schools in First Nations</a:t>
            </a:r>
            <a:r>
              <a:rPr lang="en-US" baseline="0" dirty="0" smtClean="0">
                <a:effectLst/>
              </a:rPr>
              <a:t> </a:t>
            </a:r>
            <a:r>
              <a:rPr lang="en-US" dirty="0" smtClean="0">
                <a:effectLst/>
              </a:rPr>
              <a:t>communities by 2030. </a:t>
            </a:r>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solidFill>
                  <a:prstClr val="black"/>
                </a:solidFill>
              </a:rPr>
              <a:pPr>
                <a:defRPr/>
              </a:pPr>
              <a:t>7</a:t>
            </a:fld>
            <a:endParaRPr lang="en-CA" dirty="0">
              <a:solidFill>
                <a:prstClr val="black"/>
              </a:solidFill>
            </a:endParaRPr>
          </a:p>
        </p:txBody>
      </p:sp>
    </p:spTree>
    <p:extLst>
      <p:ext uri="{BB962C8B-B14F-4D97-AF65-F5344CB8AC3E}">
        <p14:creationId xmlns:p14="http://schemas.microsoft.com/office/powerpoint/2010/main" val="108537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3" indent="-171433">
              <a:buFont typeface="Arial" panose="020B0604020202020204" pitchFamily="34" charset="0"/>
              <a:buChar char="•"/>
            </a:pPr>
            <a:r>
              <a:rPr lang="en-US" b="0" dirty="0" smtClean="0"/>
              <a:t>This year’s current total budget for Community Infrastructure is </a:t>
            </a:r>
            <a:r>
              <a:rPr lang="en-US" b="1" dirty="0" smtClean="0"/>
              <a:t>$229.7 </a:t>
            </a:r>
            <a:r>
              <a:rPr lang="en-US" b="0" dirty="0" smtClean="0"/>
              <a:t>million</a:t>
            </a:r>
            <a:r>
              <a:rPr lang="en-US" b="0" baseline="0" dirty="0" smtClean="0"/>
              <a:t>. </a:t>
            </a:r>
          </a:p>
          <a:p>
            <a:pPr marL="0" indent="0">
              <a:buFont typeface="Arial" panose="020B0604020202020204" pitchFamily="34" charset="0"/>
              <a:buNone/>
            </a:pPr>
            <a:endParaRPr lang="en-US" b="0" u="sng" baseline="0" dirty="0" smtClean="0">
              <a:solidFill>
                <a:srgbClr val="FF0000"/>
              </a:solidFill>
              <a:effectLst>
                <a:outerShdw blurRad="38100" dist="38100" dir="2700000" algn="tl">
                  <a:srgbClr val="000000">
                    <a:alpha val="43137"/>
                  </a:srgbClr>
                </a:outerShdw>
              </a:effectLst>
            </a:endParaRPr>
          </a:p>
          <a:p>
            <a:pPr marL="171433" indent="-171433" defTabSz="910811">
              <a:buFont typeface="Arial" panose="020B0604020202020204" pitchFamily="34" charset="0"/>
              <a:buChar char="•"/>
              <a:defRPr/>
            </a:pPr>
            <a:r>
              <a:rPr lang="en-US" dirty="0" smtClean="0"/>
              <a:t>You</a:t>
            </a:r>
            <a:r>
              <a:rPr lang="en-US" baseline="0" dirty="0" smtClean="0"/>
              <a:t> can see here the breakdown of the main investment areas in the program:</a:t>
            </a:r>
          </a:p>
          <a:p>
            <a:pPr marL="628590" lvl="1" indent="-171433" defTabSz="910811">
              <a:buFont typeface="Arial" panose="020B0604020202020204" pitchFamily="34" charset="0"/>
              <a:buChar char="•"/>
              <a:defRPr/>
            </a:pPr>
            <a:r>
              <a:rPr lang="en-US" dirty="0" smtClean="0"/>
              <a:t>Water and Wastewater, including capital and O&amp;M funding</a:t>
            </a:r>
          </a:p>
          <a:p>
            <a:pPr marL="628590" lvl="1" indent="-171433" defTabSz="910811">
              <a:buFont typeface="Arial" panose="020B0604020202020204" pitchFamily="34" charset="0"/>
              <a:buChar char="•"/>
              <a:defRPr/>
            </a:pPr>
            <a:r>
              <a:rPr lang="en-US" dirty="0" smtClean="0"/>
              <a:t>Housing, and </a:t>
            </a:r>
          </a:p>
          <a:p>
            <a:pPr marL="628590" lvl="1" indent="-171433" defTabSz="910811">
              <a:buFont typeface="Arial" panose="020B0604020202020204" pitchFamily="34" charset="0"/>
              <a:buChar char="•"/>
              <a:defRPr/>
            </a:pPr>
            <a:r>
              <a:rPr lang="en-US" dirty="0" smtClean="0"/>
              <a:t>Other Community Infrastructure, such as schools, energy, connectivity, fire protection,</a:t>
            </a:r>
            <a:r>
              <a:rPr lang="en-US" baseline="0" dirty="0" smtClean="0"/>
              <a:t> roads and bridges, including capital and O&amp;M funding, and mitigation of contaminated sites</a:t>
            </a:r>
            <a:r>
              <a:rPr lang="en-US" dirty="0" smtClean="0"/>
              <a:t>.</a:t>
            </a:r>
          </a:p>
          <a:p>
            <a:pPr marL="457156" lvl="1" defTabSz="910811">
              <a:defRPr/>
            </a:pPr>
            <a:r>
              <a:rPr lang="en-US" dirty="0" smtClean="0"/>
              <a:t> </a:t>
            </a:r>
          </a:p>
          <a:p>
            <a:pPr marL="171433" indent="-171433" defTabSz="910811">
              <a:buFont typeface="Arial" panose="020B0604020202020204" pitchFamily="34" charset="0"/>
              <a:buChar char="•"/>
              <a:defRPr/>
            </a:pPr>
            <a:r>
              <a:rPr lang="en-US" dirty="0" smtClean="0"/>
              <a:t>Operation and Maintenance to</a:t>
            </a:r>
            <a:r>
              <a:rPr lang="en-US" baseline="0" dirty="0" smtClean="0"/>
              <a:t> maintain </a:t>
            </a:r>
            <a:r>
              <a:rPr lang="en-US" dirty="0" smtClean="0"/>
              <a:t>infrastructure assets</a:t>
            </a:r>
            <a:r>
              <a:rPr lang="en-US" baseline="0" dirty="0" smtClean="0"/>
              <a:t> is the only part of infrastructure that is currently included in 10- Year Grants</a:t>
            </a:r>
            <a:r>
              <a:rPr lang="en-US" dirty="0" smtClean="0"/>
              <a:t>.  </a:t>
            </a:r>
          </a:p>
          <a:p>
            <a:pPr marL="0" indent="0" defTabSz="910811">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8</a:t>
            </a:fld>
            <a:endParaRPr lang="en-CA" dirty="0"/>
          </a:p>
        </p:txBody>
      </p:sp>
    </p:spTree>
    <p:extLst>
      <p:ext uri="{BB962C8B-B14F-4D97-AF65-F5344CB8AC3E}">
        <p14:creationId xmlns:p14="http://schemas.microsoft.com/office/powerpoint/2010/main" val="51360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3" indent="-171433" defTabSz="914310">
              <a:buFont typeface="Arial" panose="020B0604020202020204" pitchFamily="34" charset="0"/>
              <a:buChar char="•"/>
              <a:defRPr/>
            </a:pPr>
            <a:r>
              <a:rPr lang="en-US" dirty="0" smtClean="0"/>
              <a:t>The capital budget to support</a:t>
            </a:r>
            <a:r>
              <a:rPr lang="en-US" baseline="0" dirty="0" smtClean="0"/>
              <a:t> w</a:t>
            </a:r>
            <a:r>
              <a:rPr lang="en-US" dirty="0" smtClean="0"/>
              <a:t>ater and wastewater</a:t>
            </a:r>
            <a:r>
              <a:rPr lang="en-US" baseline="0" dirty="0" smtClean="0"/>
              <a:t> </a:t>
            </a:r>
            <a:r>
              <a:rPr lang="en-US" dirty="0" smtClean="0"/>
              <a:t>systems this year is </a:t>
            </a:r>
            <a:r>
              <a:rPr lang="en-US" b="1" dirty="0" smtClean="0"/>
              <a:t>$85.6 </a:t>
            </a:r>
            <a:r>
              <a:rPr lang="en-US" b="0" dirty="0" smtClean="0"/>
              <a:t>million.</a:t>
            </a:r>
          </a:p>
          <a:p>
            <a:pPr marL="0" indent="0" defTabSz="914310">
              <a:buFont typeface="Arial" panose="020B0604020202020204" pitchFamily="34" charset="0"/>
              <a:buNone/>
              <a:defRPr/>
            </a:pPr>
            <a:endParaRPr lang="en-US" baseline="0" dirty="0" smtClean="0">
              <a:solidFill>
                <a:schemeClr val="tx1"/>
              </a:solidFill>
            </a:endParaRPr>
          </a:p>
          <a:p>
            <a:pPr marL="171433" indent="-171433" defTabSz="914355">
              <a:buFont typeface="Arial" panose="020B0604020202020204" pitchFamily="34" charset="0"/>
              <a:buChar char="•"/>
              <a:defRPr/>
            </a:pPr>
            <a:r>
              <a:rPr lang="en-US" b="0" baseline="0" dirty="0" smtClean="0">
                <a:solidFill>
                  <a:schemeClr val="tx1"/>
                </a:solidFill>
              </a:rPr>
              <a:t>To date, </a:t>
            </a:r>
            <a:r>
              <a:rPr lang="en-US" b="1" baseline="0" dirty="0" smtClean="0">
                <a:solidFill>
                  <a:schemeClr val="tx1"/>
                </a:solidFill>
              </a:rPr>
              <a:t>$72 </a:t>
            </a:r>
            <a:r>
              <a:rPr lang="en-US" b="0" baseline="0" dirty="0" smtClean="0">
                <a:solidFill>
                  <a:schemeClr val="tx1"/>
                </a:solidFill>
              </a:rPr>
              <a:t>million has been d</a:t>
            </a:r>
            <a:r>
              <a:rPr lang="en-US" baseline="0" dirty="0" smtClean="0">
                <a:solidFill>
                  <a:schemeClr val="tx1"/>
                </a:solidFill>
              </a:rPr>
              <a:t>istributed across the province to support 66 capital projects in 59 First Nations.</a:t>
            </a:r>
            <a:endParaRPr lang="en-US" i="1" baseline="0" dirty="0" smtClean="0">
              <a:solidFill>
                <a:schemeClr val="tx1"/>
              </a:solidFill>
            </a:endParaRPr>
          </a:p>
          <a:p>
            <a:pPr marL="171433" indent="-171433" defTabSz="914355">
              <a:buFont typeface="Arial" panose="020B0604020202020204" pitchFamily="34" charset="0"/>
              <a:buChar char="•"/>
              <a:defRPr/>
            </a:pPr>
            <a:endParaRPr lang="en-US" i="1" baseline="0" dirty="0" smtClean="0"/>
          </a:p>
          <a:p>
            <a:pPr marL="171433" indent="-171433" defTabSz="914355">
              <a:buFont typeface="Arial" panose="020B0604020202020204" pitchFamily="34" charset="0"/>
              <a:buChar char="•"/>
              <a:defRPr/>
            </a:pPr>
            <a:r>
              <a:rPr lang="en-US" i="0" baseline="0" dirty="0" smtClean="0"/>
              <a:t>It also supports </a:t>
            </a:r>
            <a:r>
              <a:rPr lang="en-US" baseline="0" dirty="0" smtClean="0">
                <a:solidFill>
                  <a:schemeClr val="tx1"/>
                </a:solidFill>
              </a:rPr>
              <a:t>Operations and Maintenance and for other initiatives like Operator Wage Enhancement, </a:t>
            </a:r>
            <a:r>
              <a:rPr lang="en-US" dirty="0"/>
              <a:t>the Circuit Rider Training </a:t>
            </a:r>
            <a:r>
              <a:rPr lang="en-US" dirty="0" smtClean="0"/>
              <a:t>Program, </a:t>
            </a:r>
            <a:r>
              <a:rPr lang="en-US" dirty="0"/>
              <a:t>and </a:t>
            </a:r>
            <a:r>
              <a:rPr lang="en-US" baseline="0" dirty="0" smtClean="0">
                <a:solidFill>
                  <a:schemeClr val="tx1"/>
                </a:solidFill>
              </a:rPr>
              <a:t>Safe Water Operation Program</a:t>
            </a:r>
            <a:r>
              <a:rPr lang="en-US" b="0" baseline="0" dirty="0" smtClean="0">
                <a:solidFill>
                  <a:schemeClr val="tx1"/>
                </a:solidFill>
              </a:rPr>
              <a:t> for the </a:t>
            </a:r>
            <a:r>
              <a:rPr lang="en-US" dirty="0" smtClean="0"/>
              <a:t>290 water systems</a:t>
            </a:r>
            <a:r>
              <a:rPr lang="en-US" baseline="0" dirty="0" smtClean="0"/>
              <a:t> that</a:t>
            </a:r>
            <a:r>
              <a:rPr lang="en-US" dirty="0" smtClean="0"/>
              <a:t> the Department funds.</a:t>
            </a:r>
          </a:p>
          <a:p>
            <a:pPr marL="171433" indent="-171433" defTabSz="914355">
              <a:buFont typeface="Arial" panose="020B0604020202020204" pitchFamily="34" charset="0"/>
              <a:buChar char="•"/>
              <a:defRPr/>
            </a:pPr>
            <a:endParaRPr lang="en-US" dirty="0" smtClean="0"/>
          </a:p>
          <a:p>
            <a:pPr marL="171433" indent="-171433" defTabSz="914355">
              <a:buFont typeface="Arial" panose="020B0604020202020204" pitchFamily="34" charset="0"/>
              <a:buChar char="•"/>
              <a:defRPr/>
            </a:pPr>
            <a:r>
              <a:rPr lang="en-US" dirty="0" smtClean="0"/>
              <a:t>Investments this year reflect the Government’s commitment to eliminate, by 2021, all long-term drinking water advisories affecting on-reserve public systems</a:t>
            </a:r>
            <a:r>
              <a:rPr lang="en-US" baseline="0" dirty="0" smtClean="0"/>
              <a:t>.</a:t>
            </a:r>
            <a:r>
              <a:rPr lang="en-US" dirty="0" smtClean="0"/>
              <a:t> </a:t>
            </a:r>
          </a:p>
          <a:p>
            <a:pPr marL="171433" indent="-171433" defTabSz="914355">
              <a:buFont typeface="Arial" panose="020B0604020202020204" pitchFamily="34" charset="0"/>
              <a:buChar char="•"/>
              <a:defRPr/>
            </a:pPr>
            <a:endParaRPr lang="en-US" dirty="0" smtClean="0"/>
          </a:p>
          <a:p>
            <a:pPr marL="171433" indent="-171433" defTabSz="914355">
              <a:buFont typeface="Arial" panose="020B0604020202020204" pitchFamily="34" charset="0"/>
              <a:buChar char="•"/>
              <a:defRPr/>
            </a:pPr>
            <a:r>
              <a:rPr lang="en-CA" dirty="0" smtClean="0"/>
              <a:t>In 2019,</a:t>
            </a:r>
            <a:r>
              <a:rPr lang="en-CA" baseline="0" dirty="0" smtClean="0"/>
              <a:t> one l</a:t>
            </a:r>
            <a:r>
              <a:rPr lang="en-CA" dirty="0"/>
              <a:t>ong-term drinking water advisory was lifted in BC, following the commissioning of the </a:t>
            </a:r>
            <a:r>
              <a:rPr lang="en-CA" dirty="0" err="1"/>
              <a:t>Stellat’en</a:t>
            </a:r>
            <a:r>
              <a:rPr lang="en-CA" dirty="0"/>
              <a:t> First Nation’s new water treatment plant at their </a:t>
            </a:r>
            <a:r>
              <a:rPr lang="en-CA" dirty="0" err="1"/>
              <a:t>Stellaquo</a:t>
            </a:r>
            <a:r>
              <a:rPr lang="en-CA" dirty="0"/>
              <a:t> Community Water System. </a:t>
            </a:r>
          </a:p>
          <a:p>
            <a:pPr marL="171433" indent="-171433" defTabSz="914355">
              <a:buFont typeface="Arial" panose="020B0604020202020204" pitchFamily="34" charset="0"/>
              <a:buChar char="•"/>
              <a:defRPr/>
            </a:pPr>
            <a:endParaRPr lang="en-CA" dirty="0"/>
          </a:p>
          <a:p>
            <a:pPr marL="171433" indent="-171433" defTabSz="914355">
              <a:buFont typeface="Arial" panose="020B0604020202020204" pitchFamily="34" charset="0"/>
              <a:buChar char="•"/>
              <a:defRPr/>
            </a:pPr>
            <a:r>
              <a:rPr lang="en-CA" dirty="0"/>
              <a:t>Three remaining long-term drinking water advisories </a:t>
            </a:r>
            <a:r>
              <a:rPr lang="en-CA" dirty="0" smtClean="0"/>
              <a:t>are </a:t>
            </a:r>
            <a:r>
              <a:rPr lang="en-CA" dirty="0"/>
              <a:t>expected to be lifted in 2020 and </a:t>
            </a:r>
            <a:r>
              <a:rPr lang="en-CA" dirty="0" smtClean="0"/>
              <a:t>the</a:t>
            </a:r>
            <a:r>
              <a:rPr lang="en-CA" baseline="0" dirty="0" smtClean="0"/>
              <a:t> last one </a:t>
            </a:r>
            <a:r>
              <a:rPr lang="en-CA" dirty="0" smtClean="0"/>
              <a:t>is </a:t>
            </a:r>
            <a:r>
              <a:rPr lang="en-CA" dirty="0"/>
              <a:t>expected to be lifted in </a:t>
            </a:r>
            <a:r>
              <a:rPr lang="en-CA" dirty="0" smtClean="0"/>
              <a:t>2021.</a:t>
            </a:r>
            <a:r>
              <a:rPr lang="en-CA" baseline="0" dirty="0" smtClean="0"/>
              <a:t> </a:t>
            </a:r>
            <a:endParaRPr lang="en-CA" dirty="0"/>
          </a:p>
          <a:p>
            <a:pPr marL="171433" indent="-171433" defTabSz="914355">
              <a:buFont typeface="Arial" panose="020B0604020202020204" pitchFamily="34" charset="0"/>
              <a:buChar char="•"/>
              <a:defRPr/>
            </a:pPr>
            <a:endParaRPr lang="en-CA" dirty="0"/>
          </a:p>
          <a:p>
            <a:pPr marL="171433" indent="-171433" defTabSz="914355">
              <a:buFont typeface="Arial" panose="020B0604020202020204" pitchFamily="34" charset="0"/>
              <a:buChar char="•"/>
              <a:defRPr/>
            </a:pPr>
            <a:r>
              <a:rPr lang="en-CA" dirty="0"/>
              <a:t>We fully appreciate that there are still water and </a:t>
            </a:r>
            <a:r>
              <a:rPr lang="en-CA" dirty="0" smtClean="0"/>
              <a:t>wastewater </a:t>
            </a:r>
            <a:r>
              <a:rPr lang="en-CA" dirty="0"/>
              <a:t>related needs that need to be </a:t>
            </a:r>
            <a:r>
              <a:rPr lang="en-CA" dirty="0" smtClean="0"/>
              <a:t>addressed</a:t>
            </a:r>
            <a:r>
              <a:rPr lang="en-CA" baseline="0" dirty="0" smtClean="0"/>
              <a:t> and have made such major investments this past year in water and wastewater as highlighted in this map. </a:t>
            </a:r>
            <a:endParaRPr lang="en-US" i="0" dirty="0" smtClean="0"/>
          </a:p>
          <a:p>
            <a:pPr marL="171433" indent="-171433" defTabSz="914355">
              <a:buFont typeface="Arial" panose="020B0604020202020204" pitchFamily="34" charset="0"/>
              <a:buChar char="•"/>
              <a:defRPr/>
            </a:pPr>
            <a:endParaRPr lang="en-CA" baseline="0" dirty="0" smtClean="0"/>
          </a:p>
          <a:p>
            <a:pPr defTabSz="914355">
              <a:defRPr/>
            </a:pPr>
            <a:endParaRPr lang="en-US" dirty="0" smtClean="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9</a:t>
            </a:fld>
            <a:endParaRPr lang="en-CA" dirty="0"/>
          </a:p>
        </p:txBody>
      </p:sp>
    </p:spTree>
    <p:extLst>
      <p:ext uri="{BB962C8B-B14F-4D97-AF65-F5344CB8AC3E}">
        <p14:creationId xmlns:p14="http://schemas.microsoft.com/office/powerpoint/2010/main" val="3477801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Rectangle 8"/>
          <p:cNvSpPr>
            <a:spLocks noGrp="1" noChangeArrowheads="1"/>
          </p:cNvSpPr>
          <p:nvPr>
            <p:ph type="sldNum" sz="quarter" idx="4"/>
          </p:nvPr>
        </p:nvSpPr>
        <p:spPr>
          <a:xfrm>
            <a:off x="-28114" y="4753303"/>
            <a:ext cx="762000" cy="228600"/>
          </a:xfrm>
          <a:prstGeom prst="rect">
            <a:avLst/>
          </a:prstGeom>
          <a:ln/>
        </p:spPr>
        <p:txBody>
          <a:bodyPr/>
          <a:lstStyle>
            <a:lvl1pPr algn="ctr">
              <a:defRPr sz="1100">
                <a:solidFill>
                  <a:schemeClr val="tx1">
                    <a:lumMod val="85000"/>
                    <a:lumOff val="15000"/>
                  </a:schemeClr>
                </a:solidFill>
                <a:latin typeface="+mn-lt"/>
                <a:ea typeface="Tahoma" panose="020B0604030504040204" pitchFamily="34" charset="0"/>
                <a:cs typeface="Tahoma" panose="020B0604030504040204" pitchFamily="34" charset="0"/>
              </a:defRPr>
            </a:lvl1pPr>
          </a:lstStyle>
          <a:p>
            <a:pPr>
              <a:defRPr/>
            </a:pPr>
            <a:fld id="{E00B6E52-F07A-44C8-B7AE-D6EEC3D50429}" type="slidenum">
              <a:rPr lang="en-CA" smtClean="0"/>
              <a:pPr>
                <a:defRPr/>
              </a:pPr>
              <a:t>‹#›</a:t>
            </a:fld>
            <a:endParaRPr lang="en-CA" dirty="0"/>
          </a:p>
        </p:txBody>
      </p:sp>
    </p:spTree>
    <p:extLst>
      <p:ext uri="{BB962C8B-B14F-4D97-AF65-F5344CB8AC3E}">
        <p14:creationId xmlns:p14="http://schemas.microsoft.com/office/powerpoint/2010/main" val="33707625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09550"/>
            <a:ext cx="7696200" cy="22860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942976"/>
            <a:ext cx="7696200" cy="355848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8"/>
          <p:cNvSpPr>
            <a:spLocks noGrp="1" noChangeArrowheads="1"/>
          </p:cNvSpPr>
          <p:nvPr>
            <p:ph type="sldNum" sz="quarter" idx="4"/>
          </p:nvPr>
        </p:nvSpPr>
        <p:spPr>
          <a:xfrm>
            <a:off x="-28114" y="4753303"/>
            <a:ext cx="762000" cy="228600"/>
          </a:xfrm>
          <a:prstGeom prst="rect">
            <a:avLst/>
          </a:prstGeom>
          <a:ln/>
        </p:spPr>
        <p:txBody>
          <a:bodyPr/>
          <a:lstStyle>
            <a:lvl1pPr algn="ctr">
              <a:defRPr sz="1100">
                <a:solidFill>
                  <a:schemeClr val="tx1">
                    <a:lumMod val="85000"/>
                    <a:lumOff val="15000"/>
                  </a:schemeClr>
                </a:solidFill>
                <a:latin typeface="+mn-lt"/>
                <a:ea typeface="Tahoma" panose="020B0604030504040204" pitchFamily="34" charset="0"/>
                <a:cs typeface="Tahoma" panose="020B0604030504040204" pitchFamily="34" charset="0"/>
              </a:defRPr>
            </a:lvl1pPr>
          </a:lstStyle>
          <a:p>
            <a:pPr>
              <a:defRPr/>
            </a:pPr>
            <a:fld id="{E00B6E52-F07A-44C8-B7AE-D6EEC3D50429}" type="slidenum">
              <a:rPr lang="en-CA" smtClean="0"/>
              <a:pPr>
                <a:defRPr/>
              </a:pPr>
              <a:t>‹#›</a:t>
            </a:fld>
            <a:endParaRPr lang="en-CA" dirty="0"/>
          </a:p>
        </p:txBody>
      </p:sp>
    </p:spTree>
    <p:extLst>
      <p:ext uri="{BB962C8B-B14F-4D97-AF65-F5344CB8AC3E}">
        <p14:creationId xmlns:p14="http://schemas.microsoft.com/office/powerpoint/2010/main" val="32709307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8"/>
          <p:cNvSpPr>
            <a:spLocks noGrp="1" noChangeArrowheads="1"/>
          </p:cNvSpPr>
          <p:nvPr>
            <p:ph type="sldNum" sz="quarter" idx="4"/>
          </p:nvPr>
        </p:nvSpPr>
        <p:spPr>
          <a:xfrm>
            <a:off x="-28114" y="4753303"/>
            <a:ext cx="762000" cy="228600"/>
          </a:xfrm>
          <a:prstGeom prst="rect">
            <a:avLst/>
          </a:prstGeom>
          <a:ln/>
        </p:spPr>
        <p:txBody>
          <a:bodyPr/>
          <a:lstStyle>
            <a:lvl1pPr algn="ctr">
              <a:defRPr sz="1100">
                <a:solidFill>
                  <a:schemeClr val="tx1">
                    <a:lumMod val="85000"/>
                    <a:lumOff val="15000"/>
                  </a:schemeClr>
                </a:solidFill>
                <a:latin typeface="+mn-lt"/>
                <a:ea typeface="Tahoma" panose="020B0604030504040204" pitchFamily="34" charset="0"/>
                <a:cs typeface="Tahoma" panose="020B0604030504040204" pitchFamily="34" charset="0"/>
              </a:defRPr>
            </a:lvl1pPr>
          </a:lstStyle>
          <a:p>
            <a:pPr>
              <a:defRPr/>
            </a:pPr>
            <a:fld id="{E00B6E52-F07A-44C8-B7AE-D6EEC3D50429}" type="slidenum">
              <a:rPr lang="en-CA" smtClean="0"/>
              <a:pPr>
                <a:defRPr/>
              </a:pPr>
              <a:t>‹#›</a:t>
            </a:fld>
            <a:endParaRPr lang="en-CA" dirty="0"/>
          </a:p>
        </p:txBody>
      </p:sp>
    </p:spTree>
    <p:extLst>
      <p:ext uri="{BB962C8B-B14F-4D97-AF65-F5344CB8AC3E}">
        <p14:creationId xmlns:p14="http://schemas.microsoft.com/office/powerpoint/2010/main" val="40750592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264605"/>
            <a:ext cx="784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CA" altLang="en-GB" dirty="0" smtClean="0"/>
              <a:t>Insert section title</a:t>
            </a:r>
          </a:p>
        </p:txBody>
      </p:sp>
      <p:sp>
        <p:nvSpPr>
          <p:cNvPr id="1027" name="Rectangle 3"/>
          <p:cNvSpPr>
            <a:spLocks noGrp="1" noChangeArrowheads="1"/>
          </p:cNvSpPr>
          <p:nvPr>
            <p:ph type="body" idx="1"/>
          </p:nvPr>
        </p:nvSpPr>
        <p:spPr bwMode="auto">
          <a:xfrm>
            <a:off x="368300" y="942976"/>
            <a:ext cx="7861300" cy="355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CA" altLang="en-GB" dirty="0" smtClean="0"/>
              <a:t>Click to edit master text styles</a:t>
            </a:r>
          </a:p>
          <a:p>
            <a:pPr lvl="1"/>
            <a:r>
              <a:rPr lang="en-CA" altLang="en-GB" dirty="0" smtClean="0"/>
              <a:t>Second level</a:t>
            </a:r>
          </a:p>
          <a:p>
            <a:pPr lvl="2"/>
            <a:r>
              <a:rPr lang="en-CA" altLang="en-GB" dirty="0" smtClean="0"/>
              <a:t>Third level</a:t>
            </a:r>
          </a:p>
          <a:p>
            <a:pPr lvl="3"/>
            <a:r>
              <a:rPr lang="en-CA" altLang="en-GB" dirty="0" smtClean="0"/>
              <a:t>Fourth level</a:t>
            </a:r>
          </a:p>
        </p:txBody>
      </p:sp>
      <p:sp>
        <p:nvSpPr>
          <p:cNvPr id="5" name="Rectangle 8"/>
          <p:cNvSpPr>
            <a:spLocks noGrp="1" noChangeArrowheads="1"/>
          </p:cNvSpPr>
          <p:nvPr>
            <p:ph type="sldNum" sz="quarter" idx="4"/>
          </p:nvPr>
        </p:nvSpPr>
        <p:spPr>
          <a:xfrm>
            <a:off x="-29091" y="4742155"/>
            <a:ext cx="762000" cy="228600"/>
          </a:xfrm>
          <a:prstGeom prst="rect">
            <a:avLst/>
          </a:prstGeom>
          <a:ln/>
        </p:spPr>
        <p:txBody>
          <a:bodyPr/>
          <a:lstStyle>
            <a:lvl1pPr algn="ctr">
              <a:defRPr sz="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fld id="{E00B6E52-F07A-44C8-B7AE-D6EEC3D50429}" type="slidenum">
              <a:rPr lang="en-CA" smtClean="0"/>
              <a:pPr>
                <a:defRPr/>
              </a:pPr>
              <a:t>‹#›</a:t>
            </a:fld>
            <a:endParaRPr lang="en-CA" dirty="0"/>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7954"/>
            <a:ext cx="6858001" cy="5143500"/>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74" r:id="rId2"/>
    <p:sldLayoutId id="2147483679" r:id="rId3"/>
  </p:sldLayoutIdLst>
  <p:timing>
    <p:tnLst>
      <p:par>
        <p:cTn id="1" dur="indefinite" restart="never" nodeType="tmRoot"/>
      </p:par>
    </p:tnLst>
  </p:timing>
  <p:hf hdr="0" ftr="0" dt="0"/>
  <p:txStyles>
    <p:titleStyle>
      <a:lvl1pPr algn="l" rtl="0" eaLnBrk="0" fontAlgn="base" hangingPunct="0">
        <a:lnSpc>
          <a:spcPts val="2400"/>
        </a:lnSpc>
        <a:spcBef>
          <a:spcPct val="0"/>
        </a:spcBef>
        <a:spcAft>
          <a:spcPct val="0"/>
        </a:spcAft>
        <a:defRPr sz="2400" b="1"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vl2pPr algn="l" rtl="0" eaLnBrk="0" fontAlgn="base" hangingPunct="0">
        <a:lnSpc>
          <a:spcPts val="2400"/>
        </a:lnSpc>
        <a:spcBef>
          <a:spcPct val="0"/>
        </a:spcBef>
        <a:spcAft>
          <a:spcPct val="0"/>
        </a:spcAft>
        <a:defRPr sz="2400" b="1">
          <a:solidFill>
            <a:srgbClr val="000000"/>
          </a:solidFill>
          <a:latin typeface="Arial" charset="0"/>
        </a:defRPr>
      </a:lvl2pPr>
      <a:lvl3pPr algn="l" rtl="0" eaLnBrk="0" fontAlgn="base" hangingPunct="0">
        <a:lnSpc>
          <a:spcPts val="2400"/>
        </a:lnSpc>
        <a:spcBef>
          <a:spcPct val="0"/>
        </a:spcBef>
        <a:spcAft>
          <a:spcPct val="0"/>
        </a:spcAft>
        <a:defRPr sz="2400" b="1">
          <a:solidFill>
            <a:srgbClr val="000000"/>
          </a:solidFill>
          <a:latin typeface="Arial" charset="0"/>
        </a:defRPr>
      </a:lvl3pPr>
      <a:lvl4pPr algn="l" rtl="0" eaLnBrk="0" fontAlgn="base" hangingPunct="0">
        <a:lnSpc>
          <a:spcPts val="2400"/>
        </a:lnSpc>
        <a:spcBef>
          <a:spcPct val="0"/>
        </a:spcBef>
        <a:spcAft>
          <a:spcPct val="0"/>
        </a:spcAft>
        <a:defRPr sz="2400" b="1">
          <a:solidFill>
            <a:srgbClr val="000000"/>
          </a:solidFill>
          <a:latin typeface="Arial" charset="0"/>
        </a:defRPr>
      </a:lvl4pPr>
      <a:lvl5pPr algn="l" rtl="0" eaLnBrk="0" fontAlgn="base" hangingPunct="0">
        <a:lnSpc>
          <a:spcPts val="2400"/>
        </a:lnSpc>
        <a:spcBef>
          <a:spcPct val="0"/>
        </a:spcBef>
        <a:spcAft>
          <a:spcPct val="0"/>
        </a:spcAft>
        <a:defRPr sz="2400" b="1">
          <a:solidFill>
            <a:srgbClr val="000000"/>
          </a:solidFill>
          <a:latin typeface="Arial" charset="0"/>
        </a:defRPr>
      </a:lvl5pPr>
      <a:lvl6pPr marL="457200" algn="l" rtl="0" fontAlgn="base">
        <a:lnSpc>
          <a:spcPts val="2400"/>
        </a:lnSpc>
        <a:spcBef>
          <a:spcPct val="0"/>
        </a:spcBef>
        <a:spcAft>
          <a:spcPct val="0"/>
        </a:spcAft>
        <a:defRPr sz="2400" b="1">
          <a:solidFill>
            <a:srgbClr val="000000"/>
          </a:solidFill>
          <a:latin typeface="Arial" charset="0"/>
        </a:defRPr>
      </a:lvl6pPr>
      <a:lvl7pPr marL="914400" algn="l" rtl="0" fontAlgn="base">
        <a:lnSpc>
          <a:spcPts val="2400"/>
        </a:lnSpc>
        <a:spcBef>
          <a:spcPct val="0"/>
        </a:spcBef>
        <a:spcAft>
          <a:spcPct val="0"/>
        </a:spcAft>
        <a:defRPr sz="2400" b="1">
          <a:solidFill>
            <a:srgbClr val="000000"/>
          </a:solidFill>
          <a:latin typeface="Arial" charset="0"/>
        </a:defRPr>
      </a:lvl7pPr>
      <a:lvl8pPr marL="1371600" algn="l" rtl="0" fontAlgn="base">
        <a:lnSpc>
          <a:spcPts val="2400"/>
        </a:lnSpc>
        <a:spcBef>
          <a:spcPct val="0"/>
        </a:spcBef>
        <a:spcAft>
          <a:spcPct val="0"/>
        </a:spcAft>
        <a:defRPr sz="2400" b="1">
          <a:solidFill>
            <a:srgbClr val="000000"/>
          </a:solidFill>
          <a:latin typeface="Arial" charset="0"/>
        </a:defRPr>
      </a:lvl8pPr>
      <a:lvl9pPr marL="1828800" algn="l" rtl="0" fontAlgn="base">
        <a:lnSpc>
          <a:spcPts val="2400"/>
        </a:lnSpc>
        <a:spcBef>
          <a:spcPct val="0"/>
        </a:spcBef>
        <a:spcAft>
          <a:spcPct val="0"/>
        </a:spcAft>
        <a:defRPr sz="2400" b="1">
          <a:solidFill>
            <a:srgbClr val="000000"/>
          </a:solidFill>
          <a:latin typeface="Arial" charset="0"/>
        </a:defRPr>
      </a:lvl9pPr>
    </p:titleStyle>
    <p:body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ChangeArrowheads="1"/>
          </p:cNvSpPr>
          <p:nvPr/>
        </p:nvSpPr>
        <p:spPr bwMode="auto">
          <a:xfrm>
            <a:off x="1155668" y="366921"/>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lnSpc>
                <a:spcPct val="90000"/>
              </a:lnSpc>
              <a:spcBef>
                <a:spcPct val="0"/>
              </a:spcBef>
              <a:spcAft>
                <a:spcPct val="37000"/>
              </a:spcAft>
              <a:defRPr>
                <a:solidFill>
                  <a:schemeClr val="tx1"/>
                </a:solidFill>
                <a:latin typeface="Verdana" pitchFamily="34" charset="0"/>
              </a:defRPr>
            </a:lvl6pPr>
            <a:lvl7pPr marL="2971800" indent="-228600" eaLnBrk="0" fontAlgn="base" hangingPunct="0">
              <a:lnSpc>
                <a:spcPct val="90000"/>
              </a:lnSpc>
              <a:spcBef>
                <a:spcPct val="0"/>
              </a:spcBef>
              <a:spcAft>
                <a:spcPct val="37000"/>
              </a:spcAft>
              <a:defRPr>
                <a:solidFill>
                  <a:schemeClr val="tx1"/>
                </a:solidFill>
                <a:latin typeface="Verdana" pitchFamily="34" charset="0"/>
              </a:defRPr>
            </a:lvl7pPr>
            <a:lvl8pPr marL="3429000" indent="-228600" eaLnBrk="0" fontAlgn="base" hangingPunct="0">
              <a:lnSpc>
                <a:spcPct val="90000"/>
              </a:lnSpc>
              <a:spcBef>
                <a:spcPct val="0"/>
              </a:spcBef>
              <a:spcAft>
                <a:spcPct val="37000"/>
              </a:spcAft>
              <a:defRPr>
                <a:solidFill>
                  <a:schemeClr val="tx1"/>
                </a:solidFill>
                <a:latin typeface="Verdana" pitchFamily="34" charset="0"/>
              </a:defRPr>
            </a:lvl8pPr>
            <a:lvl9pPr marL="3886200" indent="-228600" eaLnBrk="0" fontAlgn="base" hangingPunct="0">
              <a:lnSpc>
                <a:spcPct val="90000"/>
              </a:lnSpc>
              <a:spcBef>
                <a:spcPct val="0"/>
              </a:spcBef>
              <a:spcAft>
                <a:spcPct val="37000"/>
              </a:spcAft>
              <a:defRPr>
                <a:solidFill>
                  <a:schemeClr val="tx1"/>
                </a:solidFill>
                <a:latin typeface="Verdana" pitchFamily="34" charset="0"/>
              </a:defRPr>
            </a:lvl9pPr>
          </a:lstStyle>
          <a:p>
            <a:pPr algn="ctr" eaLnBrk="1" hangingPunct="1">
              <a:lnSpc>
                <a:spcPct val="100000"/>
              </a:lnSpc>
              <a:spcAft>
                <a:spcPct val="0"/>
              </a:spcAft>
            </a:pPr>
            <a:endParaRPr lang="en-GB" altLang="en-GB" dirty="0">
              <a:latin typeface="Times New Roman" pitchFamily="18" charset="0"/>
            </a:endParaRPr>
          </a:p>
        </p:txBody>
      </p:sp>
      <p:sp>
        <p:nvSpPr>
          <p:cNvPr id="7" name="Rectangle 4"/>
          <p:cNvSpPr txBox="1">
            <a:spLocks noChangeArrowheads="1"/>
          </p:cNvSpPr>
          <p:nvPr/>
        </p:nvSpPr>
        <p:spPr bwMode="auto">
          <a:xfrm>
            <a:off x="1143000" y="2662327"/>
            <a:ext cx="3505200" cy="44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90500" indent="-190500" algn="l" rtl="0" eaLnBrk="0" fontAlgn="base" hangingPunct="0">
              <a:spcBef>
                <a:spcPct val="0"/>
              </a:spcBef>
              <a:spcAft>
                <a:spcPct val="37000"/>
              </a:spcAft>
              <a:buChar char="•"/>
              <a:tabLst>
                <a:tab pos="5715000" algn="l"/>
              </a:tabLst>
              <a:defRPr>
                <a:solidFill>
                  <a:srgbClr val="000000"/>
                </a:solidFill>
                <a:latin typeface="+mn-lt"/>
                <a:ea typeface="+mn-ea"/>
                <a:cs typeface="+mn-cs"/>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mn-lt"/>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mn-lt"/>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mn-lt"/>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eaLnBrk="1" hangingPunct="1">
              <a:lnSpc>
                <a:spcPct val="107000"/>
              </a:lnSpc>
              <a:spcAft>
                <a:spcPct val="0"/>
              </a:spcAft>
              <a:buFontTx/>
              <a:buNone/>
            </a:pPr>
            <a:r>
              <a:rPr lang="en-US" altLang="en-US" sz="1600" kern="0" dirty="0" smtClean="0">
                <a:solidFill>
                  <a:srgbClr val="FFFFFF"/>
                </a:solidFill>
                <a:latin typeface="Tahoma" panose="020B0604030504040204" pitchFamily="34" charset="0"/>
                <a:ea typeface="Tahoma" panose="020B0604030504040204" pitchFamily="34" charset="0"/>
                <a:cs typeface="Tahoma" panose="020B0604030504040204" pitchFamily="34" charset="0"/>
              </a:rPr>
              <a:t>January 23, 2020 | Our Gathering</a:t>
            </a:r>
            <a:endParaRPr lang="en-CA" altLang="en-US" sz="1600" b="1" kern="0" dirty="0" smtClean="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990600" y="1466319"/>
            <a:ext cx="4191000" cy="1041311"/>
          </a:xfrm>
          <a:prstGeom prst="rect">
            <a:avLst/>
          </a:prstGeom>
          <a:noFill/>
        </p:spPr>
        <p:txBody>
          <a:bodyPr wrap="square" rtlCol="0">
            <a:spAutoFit/>
          </a:bodyPr>
          <a:lstStyle/>
          <a:p>
            <a:pPr>
              <a:lnSpc>
                <a:spcPts val="3700"/>
              </a:lnSpc>
              <a:spcAft>
                <a:spcPts val="500"/>
              </a:spcAft>
            </a:pPr>
            <a:r>
              <a:rPr lang="en-US" sz="3600" b="1" dirty="0" smtClean="0">
                <a:solidFill>
                  <a:srgbClr val="FFFFFF"/>
                </a:solidFill>
                <a:latin typeface="Tahoma" panose="020B0604030504040204" pitchFamily="34" charset="0"/>
                <a:ea typeface="Tahoma" panose="020B0604030504040204" pitchFamily="34" charset="0"/>
                <a:cs typeface="Tahoma" panose="020B0604030504040204" pitchFamily="34" charset="0"/>
              </a:rPr>
              <a:t>BC Region</a:t>
            </a:r>
            <a:br>
              <a:rPr lang="en-US" sz="3600" b="1" dirty="0" smtClean="0">
                <a:solidFill>
                  <a:srgbClr val="FFFFFF"/>
                </a:solidFill>
                <a:latin typeface="Tahoma" panose="020B0604030504040204" pitchFamily="34" charset="0"/>
                <a:ea typeface="Tahoma" panose="020B0604030504040204" pitchFamily="34" charset="0"/>
                <a:cs typeface="Tahoma" panose="020B0604030504040204" pitchFamily="34" charset="0"/>
              </a:rPr>
            </a:br>
            <a:r>
              <a:rPr lang="en-US" sz="3600" b="1" dirty="0" smtClean="0">
                <a:solidFill>
                  <a:srgbClr val="FFFFFF"/>
                </a:solidFill>
                <a:latin typeface="Tahoma" panose="020B0604030504040204" pitchFamily="34" charset="0"/>
                <a:ea typeface="Tahoma" panose="020B0604030504040204" pitchFamily="34" charset="0"/>
                <a:cs typeface="Tahoma" panose="020B0604030504040204" pitchFamily="34" charset="0"/>
              </a:rPr>
              <a:t>Overview Report</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endParaRPr lang="en-CA" altLang="en-US" sz="900" dirty="0">
              <a:solidFill>
                <a:schemeClr val="tx1">
                  <a:lumMod val="75000"/>
                  <a:lumOff val="25000"/>
                </a:schemeClr>
              </a:solidFill>
            </a:endParaRPr>
          </a:p>
        </p:txBody>
      </p:sp>
      <p:sp>
        <p:nvSpPr>
          <p:cNvPr id="11" name="Content Placeholder 2"/>
          <p:cNvSpPr txBox="1">
            <a:spLocks/>
          </p:cNvSpPr>
          <p:nvPr/>
        </p:nvSpPr>
        <p:spPr>
          <a:xfrm>
            <a:off x="616111" y="1143001"/>
            <a:ext cx="3333750" cy="3489722"/>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a:lnSpc>
                <a:spcPct val="100000"/>
              </a:lnSpc>
            </a:pPr>
            <a:endParaRPr lang="en-US" kern="0" dirty="0"/>
          </a:p>
        </p:txBody>
      </p:sp>
      <p:sp>
        <p:nvSpPr>
          <p:cNvPr id="17" name="Rectangle 16"/>
          <p:cNvSpPr/>
          <p:nvPr/>
        </p:nvSpPr>
        <p:spPr bwMode="auto">
          <a:xfrm>
            <a:off x="0" y="0"/>
            <a:ext cx="9144000" cy="509216"/>
          </a:xfrm>
          <a:prstGeom prst="rect">
            <a:avLst/>
          </a:prstGeom>
          <a:solidFill>
            <a:srgbClr val="336FAE"/>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a:solidFill>
                  <a:schemeClr val="bg1"/>
                </a:solidFill>
              </a:rPr>
              <a:t>HOUSING – HIGHLIGHTS </a:t>
            </a:r>
          </a:p>
        </p:txBody>
      </p:sp>
      <p:sp>
        <p:nvSpPr>
          <p:cNvPr id="12" name="Slide Number Placeholder 8"/>
          <p:cNvSpPr>
            <a:spLocks noGrp="1"/>
          </p:cNvSpPr>
          <p:nvPr>
            <p:ph type="sldNum" sz="quarter" idx="4"/>
          </p:nvPr>
        </p:nvSpPr>
        <p:spPr>
          <a:xfrm>
            <a:off x="-28114" y="4753303"/>
            <a:ext cx="762000" cy="228600"/>
          </a:xfrm>
        </p:spPr>
        <p:txBody>
          <a:bodyPr/>
          <a:lstStyle/>
          <a:p>
            <a:pPr>
              <a:defRPr/>
            </a:pPr>
            <a:fld id="{E00B6E52-F07A-44C8-B7AE-D6EEC3D50429}" type="slidenum">
              <a:rPr lang="en-CA" smtClean="0"/>
              <a:pPr>
                <a:defRPr/>
              </a:pPr>
              <a:t>10</a:t>
            </a:fld>
            <a:endParaRPr lang="en-CA" dirty="0"/>
          </a:p>
        </p:txBody>
      </p:sp>
      <p:sp>
        <p:nvSpPr>
          <p:cNvPr id="13" name="TextBox 12"/>
          <p:cNvSpPr txBox="1"/>
          <p:nvPr/>
        </p:nvSpPr>
        <p:spPr>
          <a:xfrm>
            <a:off x="7848600" y="160250"/>
            <a:ext cx="1241045" cy="369332"/>
          </a:xfrm>
          <a:prstGeom prst="rect">
            <a:avLst/>
          </a:prstGeom>
          <a:noFill/>
        </p:spPr>
        <p:txBody>
          <a:bodyPr wrap="none" rtlCol="0">
            <a:spAutoFit/>
          </a:bodyPr>
          <a:lstStyle/>
          <a:p>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COMMUNITY</a:t>
            </a:r>
            <a:r>
              <a:rPr lang="en-US" sz="1000" dirty="0" smtClean="0">
                <a:latin typeface="Tahoma" panose="020B0604030504040204" pitchFamily="34" charset="0"/>
                <a:ea typeface="Tahoma" panose="020B0604030504040204" pitchFamily="34" charset="0"/>
                <a:cs typeface="Tahoma" panose="020B0604030504040204" pitchFamily="34" charset="0"/>
              </a:rPr>
              <a:t/>
            </a:r>
            <a:br>
              <a:rPr lang="en-US" sz="1000" dirty="0" smtClean="0">
                <a:latin typeface="Tahoma" panose="020B0604030504040204" pitchFamily="34" charset="0"/>
                <a:ea typeface="Tahoma" panose="020B0604030504040204" pitchFamily="34" charset="0"/>
                <a:cs typeface="Tahoma" panose="020B0604030504040204" pitchFamily="34" charset="0"/>
              </a:rPr>
            </a:b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INFRASTRUCTURE</a:t>
            </a: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3509886" y="4182130"/>
            <a:ext cx="2131220" cy="523220"/>
          </a:xfrm>
          <a:prstGeom prst="rect">
            <a:avLst/>
          </a:prstGeom>
        </p:spPr>
        <p:txBody>
          <a:bodyPr wrap="square">
            <a:spAutoFit/>
          </a:bodyPr>
          <a:lstStyle/>
          <a:p>
            <a:pPr algn="ctr">
              <a:lnSpc>
                <a:spcPct val="100000"/>
              </a:lnSpc>
            </a:pPr>
            <a:r>
              <a:rPr lang="en-US" sz="1400" kern="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Stswecem’c</a:t>
            </a:r>
            <a:r>
              <a:rPr lang="en-US" sz="14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1400" kern="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Xgat’tem</a:t>
            </a:r>
            <a:r>
              <a:rPr lang="en-US" sz="14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14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r>
            <a:br>
              <a:rPr lang="en-US" sz="14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4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14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Multiplex housing </a:t>
            </a:r>
          </a:p>
        </p:txBody>
      </p:sp>
      <p:cxnSp>
        <p:nvCxnSpPr>
          <p:cNvPr id="16" name="Straight Connector 15"/>
          <p:cNvCxnSpPr/>
          <p:nvPr/>
        </p:nvCxnSpPr>
        <p:spPr bwMode="auto">
          <a:xfrm flipH="1">
            <a:off x="0" y="2817336"/>
            <a:ext cx="9144000" cy="59214"/>
          </a:xfrm>
          <a:prstGeom prst="line">
            <a:avLst/>
          </a:prstGeom>
          <a:solidFill>
            <a:srgbClr val="E5E5CC"/>
          </a:solidFill>
          <a:ln w="25400" cap="flat" cmpd="sng" algn="ctr">
            <a:solidFill>
              <a:srgbClr val="595959"/>
            </a:solidFill>
            <a:prstDash val="solid"/>
            <a:round/>
            <a:headEnd type="none" w="med" len="med"/>
            <a:tailEnd type="none" w="med" len="med"/>
          </a:ln>
          <a:effectLst/>
        </p:spPr>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719" y="1245680"/>
            <a:ext cx="4125554" cy="2850070"/>
          </a:xfrm>
          <a:prstGeom prst="roundRect">
            <a:avLst>
              <a:gd name="adj" fmla="val 6045"/>
            </a:avLst>
          </a:prstGeom>
          <a:ln w="25400">
            <a:solidFill>
              <a:srgbClr val="595959"/>
            </a:solidFill>
          </a:ln>
        </p:spPr>
      </p:pic>
    </p:spTree>
    <p:extLst>
      <p:ext uri="{BB962C8B-B14F-4D97-AF65-F5344CB8AC3E}">
        <p14:creationId xmlns:p14="http://schemas.microsoft.com/office/powerpoint/2010/main" val="24898689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0"/>
            <a:ext cx="9144000" cy="509216"/>
          </a:xfrm>
          <a:prstGeom prst="rect">
            <a:avLst/>
          </a:prstGeom>
          <a:solidFill>
            <a:srgbClr val="336FAE"/>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OTHER </a:t>
            </a:r>
            <a:r>
              <a:rPr lang="en-US" dirty="0">
                <a:solidFill>
                  <a:schemeClr val="bg1"/>
                </a:solidFill>
              </a:rPr>
              <a:t>INFRASTRUCTURE – HIGHLIGHTS </a:t>
            </a:r>
          </a:p>
        </p:txBody>
      </p:sp>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11</a:t>
            </a:fld>
            <a:endParaRPr lang="en-CA" dirty="0"/>
          </a:p>
        </p:txBody>
      </p:sp>
      <p:sp>
        <p:nvSpPr>
          <p:cNvPr id="21"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endParaRPr lang="en-CA" altLang="en-US" sz="900" dirty="0">
              <a:solidFill>
                <a:schemeClr val="tx1">
                  <a:lumMod val="75000"/>
                  <a:lumOff val="25000"/>
                </a:schemeClr>
              </a:solidFill>
            </a:endParaRPr>
          </a:p>
        </p:txBody>
      </p:sp>
      <p:sp>
        <p:nvSpPr>
          <p:cNvPr id="35" name="Rectangle 34"/>
          <p:cNvSpPr/>
          <p:nvPr/>
        </p:nvSpPr>
        <p:spPr>
          <a:xfrm>
            <a:off x="5462146" y="3667125"/>
            <a:ext cx="2131220" cy="523220"/>
          </a:xfrm>
          <a:prstGeom prst="rect">
            <a:avLst/>
          </a:prstGeom>
        </p:spPr>
        <p:txBody>
          <a:bodyPr wrap="square">
            <a:spAutoFit/>
          </a:bodyPr>
          <a:lstStyle/>
          <a:p>
            <a:pPr algn="ctr">
              <a:lnSpc>
                <a:spcPct val="100000"/>
              </a:lnSpc>
            </a:pPr>
            <a:r>
              <a:rPr lang="en-US" sz="1400" kern="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Kitasoo</a:t>
            </a:r>
            <a:r>
              <a:rPr lang="en-US" sz="14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r>
            <a:br>
              <a:rPr lang="en-US" sz="14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4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Recycling Building</a:t>
            </a:r>
            <a:endParaRPr lang="en-US" sz="14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 37"/>
          <p:cNvSpPr/>
          <p:nvPr/>
        </p:nvSpPr>
        <p:spPr>
          <a:xfrm>
            <a:off x="1322034" y="3673475"/>
            <a:ext cx="2590800" cy="738664"/>
          </a:xfrm>
          <a:prstGeom prst="rect">
            <a:avLst/>
          </a:prstGeom>
        </p:spPr>
        <p:txBody>
          <a:bodyPr wrap="square">
            <a:spAutoFit/>
          </a:bodyPr>
          <a:lstStyle/>
          <a:p>
            <a:pPr algn="ctr">
              <a:lnSpc>
                <a:spcPct val="100000"/>
              </a:lnSpc>
            </a:pPr>
            <a:r>
              <a:rPr lang="en-US" sz="14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Snuneymuxw</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r>
            <a:b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4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Qwam</a:t>
            </a: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14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Qwum</a:t>
            </a: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Stuwixwulh</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Elementary School</a:t>
            </a:r>
            <a:endParaRPr lang="en-US" sz="14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7848600" y="160250"/>
            <a:ext cx="1241045" cy="369332"/>
          </a:xfrm>
          <a:prstGeom prst="rect">
            <a:avLst/>
          </a:prstGeom>
          <a:noFill/>
        </p:spPr>
        <p:txBody>
          <a:bodyPr wrap="none" rtlCol="0">
            <a:spAutoFit/>
          </a:bodyPr>
          <a:lstStyle/>
          <a:p>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COMMUNITY</a:t>
            </a:r>
            <a:r>
              <a:rPr lang="en-US" sz="1000" dirty="0" smtClean="0">
                <a:latin typeface="Tahoma" panose="020B0604030504040204" pitchFamily="34" charset="0"/>
                <a:ea typeface="Tahoma" panose="020B0604030504040204" pitchFamily="34" charset="0"/>
                <a:cs typeface="Tahoma" panose="020B0604030504040204" pitchFamily="34" charset="0"/>
              </a:rPr>
              <a:t/>
            </a:r>
            <a:br>
              <a:rPr lang="en-US" sz="1000" dirty="0" smtClean="0">
                <a:latin typeface="Tahoma" panose="020B0604030504040204" pitchFamily="34" charset="0"/>
                <a:ea typeface="Tahoma" panose="020B0604030504040204" pitchFamily="34" charset="0"/>
                <a:cs typeface="Tahoma" panose="020B0604030504040204" pitchFamily="34" charset="0"/>
              </a:rPr>
            </a:b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INFRASTRUCTURE</a:t>
            </a: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Connector 15"/>
          <p:cNvCxnSpPr/>
          <p:nvPr/>
        </p:nvCxnSpPr>
        <p:spPr bwMode="auto">
          <a:xfrm flipH="1">
            <a:off x="0" y="2817336"/>
            <a:ext cx="9144000" cy="59214"/>
          </a:xfrm>
          <a:prstGeom prst="line">
            <a:avLst/>
          </a:prstGeom>
          <a:solidFill>
            <a:srgbClr val="E5E5CC"/>
          </a:solidFill>
          <a:ln w="25400" cap="flat" cmpd="sng" algn="ctr">
            <a:solidFill>
              <a:srgbClr val="595959"/>
            </a:solidFill>
            <a:prstDash val="solid"/>
            <a:round/>
            <a:headEnd type="none" w="med" len="med"/>
            <a:tailEnd type="none" w="med" len="med"/>
          </a:ln>
          <a:effectLst/>
        </p:spPr>
      </p:cxnSp>
      <p:pic>
        <p:nvPicPr>
          <p:cNvPr id="15" name="Picture 14"/>
          <p:cNvPicPr>
            <a:picLocks noChangeAspect="1"/>
          </p:cNvPicPr>
          <p:nvPr/>
        </p:nvPicPr>
        <p:blipFill rotWithShape="1">
          <a:blip r:embed="rId3"/>
          <a:srcRect l="6170" t="2387" r="16275" b="854"/>
          <a:stretch/>
        </p:blipFill>
        <p:spPr>
          <a:xfrm>
            <a:off x="4838700" y="1183483"/>
            <a:ext cx="3352800" cy="2412839"/>
          </a:xfrm>
          <a:prstGeom prst="roundRect">
            <a:avLst>
              <a:gd name="adj" fmla="val 6400"/>
            </a:avLst>
          </a:prstGeom>
          <a:ln w="25400">
            <a:solidFill>
              <a:srgbClr val="595959"/>
            </a:solidFill>
          </a:ln>
        </p:spPr>
      </p:pic>
      <p:pic>
        <p:nvPicPr>
          <p:cNvPr id="3" name="Picture 2"/>
          <p:cNvPicPr>
            <a:picLocks noChangeAspect="1"/>
          </p:cNvPicPr>
          <p:nvPr/>
        </p:nvPicPr>
        <p:blipFill rotWithShape="1">
          <a:blip r:embed="rId4"/>
          <a:srcRect l="25459" t="2371" r="2457" b="1531"/>
          <a:stretch/>
        </p:blipFill>
        <p:spPr>
          <a:xfrm>
            <a:off x="952500" y="1183483"/>
            <a:ext cx="3344155" cy="2412839"/>
          </a:xfrm>
          <a:prstGeom prst="roundRect">
            <a:avLst>
              <a:gd name="adj" fmla="val 6045"/>
            </a:avLst>
          </a:prstGeom>
          <a:ln w="25400">
            <a:solidFill>
              <a:srgbClr val="595959"/>
            </a:solidFill>
          </a:ln>
        </p:spPr>
      </p:pic>
    </p:spTree>
    <p:extLst>
      <p:ext uri="{BB962C8B-B14F-4D97-AF65-F5344CB8AC3E}">
        <p14:creationId xmlns:p14="http://schemas.microsoft.com/office/powerpoint/2010/main" val="4257526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Rectangle 15"/>
          <p:cNvSpPr/>
          <p:nvPr/>
        </p:nvSpPr>
        <p:spPr bwMode="auto">
          <a:xfrm rot="10800000">
            <a:off x="0" y="4476749"/>
            <a:ext cx="9144000" cy="672523"/>
          </a:xfrm>
          <a:prstGeom prst="rect">
            <a:avLst/>
          </a:prstGeom>
          <a:gradFill flip="none" rotWithShape="1">
            <a:gsLst>
              <a:gs pos="23000">
                <a:schemeClr val="tx1">
                  <a:alpha val="65000"/>
                </a:schemeClr>
              </a:gs>
              <a:gs pos="98000">
                <a:schemeClr val="tx1">
                  <a:alpha val="0"/>
                </a:schemeClr>
              </a:gs>
            </a:gsLst>
            <a:lin ang="5400000" scaled="1"/>
            <a:tileRect/>
          </a:gra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381000" y="4813011"/>
            <a:ext cx="8534400" cy="237757"/>
          </a:xfrm>
          <a:prstGeom prst="rect">
            <a:avLst/>
          </a:prstGeom>
          <a:noFill/>
          <a:effectLst>
            <a:glow rad="63500">
              <a:schemeClr val="bg1">
                <a:alpha val="40000"/>
              </a:schemeClr>
            </a:glow>
            <a:outerShdw blurRad="63500" sx="105000" sy="105000" algn="ctr" rotWithShape="0">
              <a:prstClr val="black">
                <a:alpha val="50000"/>
              </a:prstClr>
            </a:outerShdw>
          </a:effectLst>
        </p:spPr>
        <p:txBody>
          <a:bodyPr wrap="square" rtlCol="0">
            <a:spAutoFit/>
          </a:bodyPr>
          <a:lstStyle/>
          <a:p>
            <a:pPr algn="r"/>
            <a:r>
              <a:rPr lang="en-US" sz="1000" b="1" dirty="0" err="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Tŝilhqot'in</a:t>
            </a:r>
            <a:r>
              <a:rPr lang="en-US"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 Solar Farm</a:t>
            </a:r>
          </a:p>
        </p:txBody>
      </p:sp>
      <p:sp>
        <p:nvSpPr>
          <p:cNvPr id="13" name="Rectangle 12"/>
          <p:cNvSpPr/>
          <p:nvPr/>
        </p:nvSpPr>
        <p:spPr bwMode="auto">
          <a:xfrm>
            <a:off x="0" y="0"/>
            <a:ext cx="9144000" cy="509216"/>
          </a:xfrm>
          <a:prstGeom prst="rect">
            <a:avLst/>
          </a:prstGeom>
          <a:solidFill>
            <a:srgbClr val="3FA053"/>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p:txBody>
          <a:bodyPr/>
          <a:lstStyle/>
          <a:p>
            <a:r>
              <a:rPr lang="en-US" dirty="0">
                <a:solidFill>
                  <a:schemeClr val="bg1"/>
                </a:solidFill>
              </a:rPr>
              <a:t>LANDS AND ECONOMIC DEVELOPMENT</a:t>
            </a:r>
            <a:endParaRPr lang="en-US" dirty="0"/>
          </a:p>
        </p:txBody>
      </p:sp>
    </p:spTree>
    <p:extLst>
      <p:ext uri="{BB962C8B-B14F-4D97-AF65-F5344CB8AC3E}">
        <p14:creationId xmlns:p14="http://schemas.microsoft.com/office/powerpoint/2010/main" val="165273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1347920" y="895350"/>
            <a:ext cx="7796080" cy="342900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bwMode="auto">
          <a:xfrm>
            <a:off x="0" y="0"/>
            <a:ext cx="9144000" cy="509216"/>
          </a:xfrm>
          <a:prstGeom prst="rect">
            <a:avLst/>
          </a:prstGeom>
          <a:solidFill>
            <a:srgbClr val="3FA053"/>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Title 3"/>
          <p:cNvSpPr>
            <a:spLocks noGrp="1"/>
          </p:cNvSpPr>
          <p:nvPr>
            <p:ph type="title"/>
          </p:nvPr>
        </p:nvSpPr>
        <p:spPr/>
        <p:txBody>
          <a:bodyPr/>
          <a:lstStyle/>
          <a:p>
            <a:r>
              <a:rPr lang="en-US" dirty="0">
                <a:solidFill>
                  <a:schemeClr val="bg1"/>
                </a:solidFill>
              </a:rPr>
              <a:t>LANDS AND ECONOMIC </a:t>
            </a:r>
            <a:r>
              <a:rPr lang="en-US" dirty="0" smtClean="0">
                <a:solidFill>
                  <a:schemeClr val="bg1"/>
                </a:solidFill>
              </a:rPr>
              <a:t>DEVELOPMENT</a:t>
            </a:r>
            <a:endParaRPr lang="en-US" dirty="0"/>
          </a:p>
        </p:txBody>
      </p:sp>
      <p:sp>
        <p:nvSpPr>
          <p:cNvPr id="9" name="Slide Number Placeholder 8"/>
          <p:cNvSpPr>
            <a:spLocks noGrp="1"/>
          </p:cNvSpPr>
          <p:nvPr>
            <p:ph type="sldNum" sz="quarter" idx="4"/>
          </p:nvPr>
        </p:nvSpPr>
        <p:spPr/>
        <p:txBody>
          <a:bodyPr/>
          <a:lstStyle/>
          <a:p>
            <a:pPr marL="0" marR="0" lvl="0" indent="0" algn="ctr" defTabSz="914400" rtl="0" eaLnBrk="1" fontAlgn="base" latinLnBrk="0" hangingPunct="1">
              <a:lnSpc>
                <a:spcPct val="90000"/>
              </a:lnSpc>
              <a:spcBef>
                <a:spcPct val="0"/>
              </a:spcBef>
              <a:spcAft>
                <a:spcPct val="37000"/>
              </a:spcAft>
              <a:buClrTx/>
              <a:buSzTx/>
              <a:buFontTx/>
              <a:buNone/>
              <a:tabLst/>
              <a:defRPr/>
            </a:pPr>
            <a:fld id="{E00B6E52-F07A-44C8-B7AE-D6EEC3D50429}" type="slidenum">
              <a:rPr kumimoji="0" lang="en-CA" sz="1100" b="0" i="0" u="none" strike="noStrike" kern="1200" cap="none" spc="0" normalizeH="0" baseline="0" noProof="0" smtClean="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rPr>
              <a:pPr marL="0" marR="0" lvl="0" indent="0" algn="ctr" defTabSz="914400" rtl="0" eaLnBrk="1" fontAlgn="base" latinLnBrk="0" hangingPunct="1">
                <a:lnSpc>
                  <a:spcPct val="90000"/>
                </a:lnSpc>
                <a:spcBef>
                  <a:spcPct val="0"/>
                </a:spcBef>
                <a:spcAft>
                  <a:spcPct val="37000"/>
                </a:spcAft>
                <a:buClrTx/>
                <a:buSzTx/>
                <a:buFontTx/>
                <a:buNone/>
                <a:tabLst/>
                <a:defRPr/>
              </a:pPr>
              <a:t>13</a:t>
            </a:fld>
            <a:endParaRPr kumimoji="0" lang="en-CA" sz="1100" b="0" i="0" u="none" strike="noStrike" kern="1200" cap="none" spc="0" normalizeH="0" baseline="0" noProof="0" dirty="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endParaRPr>
          </a:p>
        </p:txBody>
      </p:sp>
      <p:sp>
        <p:nvSpPr>
          <p:cNvPr id="17"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marR="0" lvl="0" indent="0" algn="r" defTabSz="914400" rtl="0" eaLnBrk="0" fontAlgn="base" latinLnBrk="0" hangingPunct="0">
              <a:lnSpc>
                <a:spcPct val="107000"/>
              </a:lnSpc>
              <a:spcBef>
                <a:spcPct val="0"/>
              </a:spcBef>
              <a:spcAft>
                <a:spcPct val="0"/>
              </a:spcAft>
              <a:buClrTx/>
              <a:buSzTx/>
              <a:buFontTx/>
              <a:buNone/>
              <a:tabLst>
                <a:tab pos="5715000" algn="l"/>
              </a:tabLst>
              <a:defRPr/>
            </a:pPr>
            <a:r>
              <a:rPr kumimoji="0" lang="en-US" altLang="en-US" sz="900" b="0" i="0" u="none" strike="noStrike" kern="1200" cap="none" spc="0" normalizeH="0" baseline="0" noProof="0" dirty="0" smtClean="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rPr>
              <a:t>Data as of January 3, 2020</a:t>
            </a:r>
            <a:endParaRPr kumimoji="0" lang="en-CA" altLang="en-US" sz="900" b="0" i="0" u="none" strike="noStrike" kern="1200" cap="none" spc="0" normalizeH="0" baseline="0" noProof="0" dirty="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25" name="Straight Connector 24"/>
          <p:cNvCxnSpPr/>
          <p:nvPr/>
        </p:nvCxnSpPr>
        <p:spPr bwMode="auto">
          <a:xfrm>
            <a:off x="2379822" y="2381550"/>
            <a:ext cx="0" cy="1299834"/>
          </a:xfrm>
          <a:prstGeom prst="line">
            <a:avLst/>
          </a:prstGeom>
          <a:solidFill>
            <a:srgbClr val="E5E5CC"/>
          </a:solidFill>
          <a:ln w="25400" cap="flat" cmpd="sng" algn="ctr">
            <a:solidFill>
              <a:srgbClr val="595959"/>
            </a:solidFill>
            <a:prstDash val="solid"/>
            <a:round/>
            <a:headEnd type="none" w="med" len="med"/>
            <a:tailEnd type="none" w="med" len="med"/>
          </a:ln>
          <a:effectLst/>
        </p:spPr>
      </p:cxnSp>
      <p:sp>
        <p:nvSpPr>
          <p:cNvPr id="26" name="Rectangle 25"/>
          <p:cNvSpPr/>
          <p:nvPr/>
        </p:nvSpPr>
        <p:spPr bwMode="auto">
          <a:xfrm>
            <a:off x="1066800" y="895350"/>
            <a:ext cx="281121" cy="3428895"/>
          </a:xfrm>
          <a:prstGeom prst="rect">
            <a:avLst/>
          </a:prstGeom>
          <a:solidFill>
            <a:srgbClr val="84CE94"/>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2133600" y="1276350"/>
            <a:ext cx="5867400" cy="1029000"/>
          </a:xfrm>
          <a:prstGeom prst="rect">
            <a:avLst/>
          </a:prstGeom>
          <a:noFill/>
        </p:spPr>
        <p:txBody>
          <a:bodyPr wrap="square" rtlCol="0">
            <a:spAutoFit/>
          </a:bodyPr>
          <a:lstStyle/>
          <a:p>
            <a:pPr>
              <a:spcAft>
                <a:spcPts val="500"/>
              </a:spcAft>
            </a:pPr>
            <a:r>
              <a:rPr lang="en-US" sz="1400" b="1" dirty="0" smtClean="0">
                <a:latin typeface="Tahoma" panose="020B0604030504040204" pitchFamily="34" charset="0"/>
                <a:ea typeface="Tahoma" panose="020B0604030504040204" pitchFamily="34" charset="0"/>
                <a:cs typeface="Tahoma" panose="020B0604030504040204" pitchFamily="34" charset="0"/>
              </a:rPr>
              <a:t>BUDGET</a:t>
            </a:r>
          </a:p>
          <a:p>
            <a:r>
              <a:rPr lang="en-US" sz="3600" b="1" dirty="0" smtClean="0">
                <a:latin typeface="Tahoma" panose="020B0604030504040204" pitchFamily="34" charset="0"/>
                <a:ea typeface="Tahoma" panose="020B0604030504040204" pitchFamily="34" charset="0"/>
                <a:cs typeface="Tahoma" panose="020B0604030504040204" pitchFamily="34" charset="0"/>
              </a:rPr>
              <a:t>$32.0</a:t>
            </a:r>
            <a:r>
              <a:rPr lang="en-US" sz="1600" dirty="0" smtClean="0">
                <a:latin typeface="Tahoma" panose="020B0604030504040204" pitchFamily="34" charset="0"/>
                <a:ea typeface="Tahoma" panose="020B0604030504040204" pitchFamily="34" charset="0"/>
                <a:cs typeface="Tahoma" panose="020B0604030504040204" pitchFamily="34" charset="0"/>
              </a:rPr>
              <a:t> million</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r>
              <a:rPr lang="en-US" sz="1300" dirty="0" smtClean="0">
                <a:latin typeface="Tahoma" panose="020B0604030504040204" pitchFamily="34" charset="0"/>
                <a:ea typeface="Tahoma" panose="020B0604030504040204" pitchFamily="34" charset="0"/>
                <a:cs typeface="Tahoma" panose="020B0604030504040204" pitchFamily="34" charset="0"/>
              </a:rPr>
              <a:t>(3% of BC Region budget)</a:t>
            </a:r>
          </a:p>
        </p:txBody>
      </p:sp>
      <p:sp>
        <p:nvSpPr>
          <p:cNvPr id="43" name="TextBox 42"/>
          <p:cNvSpPr txBox="1"/>
          <p:nvPr/>
        </p:nvSpPr>
        <p:spPr>
          <a:xfrm>
            <a:off x="2617434" y="2844223"/>
            <a:ext cx="5307366" cy="286232"/>
          </a:xfrm>
          <a:prstGeom prst="rect">
            <a:avLst/>
          </a:prstGeom>
          <a:noFill/>
        </p:spPr>
        <p:txBody>
          <a:bodyPr wrap="square" rtlCol="0">
            <a:spAutoFit/>
          </a:bodyPr>
          <a:lstStyle/>
          <a:p>
            <a:r>
              <a:rPr lang="en-US" sz="1400" b="1" dirty="0">
                <a:solidFill>
                  <a:srgbClr val="3FA053"/>
                </a:solidFill>
                <a:latin typeface="Tahoma" panose="020B0604030504040204" pitchFamily="34" charset="0"/>
                <a:ea typeface="Tahoma" panose="020B0604030504040204" pitchFamily="34" charset="0"/>
                <a:cs typeface="Tahoma" panose="020B0604030504040204" pitchFamily="34" charset="0"/>
              </a:rPr>
              <a:t>Economic Development</a:t>
            </a:r>
            <a:endParaRPr lang="en-US" sz="1400" dirty="0">
              <a:solidFill>
                <a:srgbClr val="3FA053"/>
              </a:solidFill>
              <a:latin typeface="Tahoma" panose="020B0604030504040204" pitchFamily="34" charset="0"/>
              <a:ea typeface="Tahoma" panose="020B0604030504040204" pitchFamily="34" charset="0"/>
              <a:cs typeface="Tahoma" panose="020B0604030504040204" pitchFamily="34" charset="0"/>
            </a:endParaRPr>
          </a:p>
        </p:txBody>
      </p:sp>
      <p:sp>
        <p:nvSpPr>
          <p:cNvPr id="44" name="Oval 43"/>
          <p:cNvSpPr/>
          <p:nvPr/>
        </p:nvSpPr>
        <p:spPr bwMode="auto">
          <a:xfrm>
            <a:off x="2160234" y="2749455"/>
            <a:ext cx="439671" cy="439671"/>
          </a:xfrm>
          <a:prstGeom prst="ellipse">
            <a:avLst/>
          </a:prstGeom>
          <a:solidFill>
            <a:srgbClr val="3FA053"/>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5" name="Rectangle 44"/>
          <p:cNvSpPr/>
          <p:nvPr/>
        </p:nvSpPr>
        <p:spPr>
          <a:xfrm>
            <a:off x="2142050" y="2848515"/>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33</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47" name="Oval 46"/>
          <p:cNvSpPr/>
          <p:nvPr/>
        </p:nvSpPr>
        <p:spPr bwMode="auto">
          <a:xfrm>
            <a:off x="2159987" y="3435255"/>
            <a:ext cx="439671" cy="439671"/>
          </a:xfrm>
          <a:prstGeom prst="ellipse">
            <a:avLst/>
          </a:prstGeom>
          <a:solidFill>
            <a:srgbClr val="3FA053"/>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48" name="Rectangle 47"/>
          <p:cNvSpPr/>
          <p:nvPr/>
        </p:nvSpPr>
        <p:spPr>
          <a:xfrm>
            <a:off x="2142050" y="3527214"/>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67</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49" name="TextBox 48"/>
          <p:cNvSpPr txBox="1"/>
          <p:nvPr/>
        </p:nvSpPr>
        <p:spPr>
          <a:xfrm>
            <a:off x="2592238" y="3514641"/>
            <a:ext cx="4677906" cy="286232"/>
          </a:xfrm>
          <a:prstGeom prst="rect">
            <a:avLst/>
          </a:prstGeom>
          <a:noFill/>
        </p:spPr>
        <p:txBody>
          <a:bodyPr wrap="square" rtlCol="0">
            <a:spAutoFit/>
          </a:bodyPr>
          <a:lstStyle/>
          <a:p>
            <a:pPr>
              <a:spcAft>
                <a:spcPts val="300"/>
              </a:spcAft>
            </a:pPr>
            <a:r>
              <a:rPr lang="en-US" sz="1400" b="1" dirty="0">
                <a:solidFill>
                  <a:srgbClr val="3FA053"/>
                </a:solidFill>
                <a:latin typeface="Tahoma" panose="020B0604030504040204" pitchFamily="34" charset="0"/>
                <a:ea typeface="Tahoma" panose="020B0604030504040204" pitchFamily="34" charset="0"/>
                <a:cs typeface="Tahoma" panose="020B0604030504040204" pitchFamily="34" charset="0"/>
              </a:rPr>
              <a:t>Lands management</a:t>
            </a:r>
          </a:p>
        </p:txBody>
      </p:sp>
    </p:spTree>
    <p:extLst>
      <p:ext uri="{BB962C8B-B14F-4D97-AF65-F5344CB8AC3E}">
        <p14:creationId xmlns:p14="http://schemas.microsoft.com/office/powerpoint/2010/main" val="2508069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0" y="0"/>
            <a:ext cx="9144000" cy="509216"/>
          </a:xfrm>
          <a:prstGeom prst="rect">
            <a:avLst/>
          </a:prstGeom>
          <a:solidFill>
            <a:srgbClr val="3FA053"/>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14</a:t>
            </a:fld>
            <a:endParaRPr lang="en-CA" dirty="0"/>
          </a:p>
        </p:txBody>
      </p:sp>
      <p:sp>
        <p:nvSpPr>
          <p:cNvPr id="21"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endParaRPr lang="en-CA" altLang="en-US" sz="900" dirty="0">
              <a:solidFill>
                <a:schemeClr val="tx1">
                  <a:lumMod val="75000"/>
                  <a:lumOff val="25000"/>
                </a:schemeClr>
              </a:solidFill>
            </a:endParaRPr>
          </a:p>
        </p:txBody>
      </p:sp>
      <p:sp>
        <p:nvSpPr>
          <p:cNvPr id="39" name="Content Placeholder 2"/>
          <p:cNvSpPr txBox="1">
            <a:spLocks/>
          </p:cNvSpPr>
          <p:nvPr/>
        </p:nvSpPr>
        <p:spPr>
          <a:xfrm>
            <a:off x="3657600" y="1108238"/>
            <a:ext cx="4629150" cy="1079479"/>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a:lnSpc>
                <a:spcPct val="100000"/>
              </a:lnSpc>
            </a:pPr>
            <a:endParaRPr lang="en-US" kern="0" dirty="0" smtClean="0">
              <a:solidFill>
                <a:schemeClr val="tx1"/>
              </a:solidFill>
            </a:endParaRPr>
          </a:p>
        </p:txBody>
      </p:sp>
      <p:sp>
        <p:nvSpPr>
          <p:cNvPr id="16" name="Content Placeholder 2"/>
          <p:cNvSpPr txBox="1">
            <a:spLocks/>
          </p:cNvSpPr>
          <p:nvPr/>
        </p:nvSpPr>
        <p:spPr>
          <a:xfrm>
            <a:off x="4013434" y="3450502"/>
            <a:ext cx="3798032" cy="721448"/>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ctr">
              <a:lnSpc>
                <a:spcPct val="100000"/>
              </a:lnSpc>
              <a:buNone/>
            </a:pPr>
            <a:r>
              <a:rPr lang="en-US" sz="1200" kern="0" dirty="0">
                <a:solidFill>
                  <a:schemeClr val="tx1">
                    <a:lumMod val="75000"/>
                    <a:lumOff val="25000"/>
                  </a:schemeClr>
                </a:solidFill>
              </a:rPr>
              <a:t>Installation of site services and paving to </a:t>
            </a:r>
            <a:r>
              <a:rPr lang="en-US" sz="1200" kern="0" dirty="0" smtClean="0">
                <a:solidFill>
                  <a:schemeClr val="tx1">
                    <a:lumMod val="75000"/>
                    <a:lumOff val="25000"/>
                  </a:schemeClr>
                </a:solidFill>
              </a:rPr>
              <a:t/>
            </a:r>
            <a:br>
              <a:rPr lang="en-US" sz="1200" kern="0" dirty="0" smtClean="0">
                <a:solidFill>
                  <a:schemeClr val="tx1">
                    <a:lumMod val="75000"/>
                    <a:lumOff val="25000"/>
                  </a:schemeClr>
                </a:solidFill>
              </a:rPr>
            </a:br>
            <a:r>
              <a:rPr lang="en-US" sz="1200" kern="0" dirty="0" smtClean="0">
                <a:solidFill>
                  <a:schemeClr val="tx1">
                    <a:lumMod val="75000"/>
                    <a:lumOff val="25000"/>
                  </a:schemeClr>
                </a:solidFill>
              </a:rPr>
              <a:t>allow for </a:t>
            </a:r>
            <a:r>
              <a:rPr lang="en-US" sz="1200" kern="0" dirty="0">
                <a:solidFill>
                  <a:schemeClr val="tx1">
                    <a:lumMod val="75000"/>
                    <a:lumOff val="25000"/>
                  </a:schemeClr>
                </a:solidFill>
              </a:rPr>
              <a:t>mixed commercial use for both </a:t>
            </a:r>
            <a:r>
              <a:rPr lang="en-US" sz="1200" kern="0" dirty="0" smtClean="0">
                <a:solidFill>
                  <a:schemeClr val="tx1">
                    <a:lumMod val="75000"/>
                    <a:lumOff val="25000"/>
                  </a:schemeClr>
                </a:solidFill>
              </a:rPr>
              <a:t/>
            </a:r>
            <a:br>
              <a:rPr lang="en-US" sz="1200" kern="0" dirty="0" smtClean="0">
                <a:solidFill>
                  <a:schemeClr val="tx1">
                    <a:lumMod val="75000"/>
                    <a:lumOff val="25000"/>
                  </a:schemeClr>
                </a:solidFill>
              </a:rPr>
            </a:br>
            <a:r>
              <a:rPr lang="en-US" sz="1200" kern="0" dirty="0" err="1" smtClean="0">
                <a:solidFill>
                  <a:schemeClr val="tx1">
                    <a:lumMod val="75000"/>
                    <a:lumOff val="25000"/>
                  </a:schemeClr>
                </a:solidFill>
              </a:rPr>
              <a:t>T’Sou-ke</a:t>
            </a:r>
            <a:r>
              <a:rPr lang="en-US" sz="1200" kern="0" dirty="0" smtClean="0">
                <a:solidFill>
                  <a:schemeClr val="tx1">
                    <a:lumMod val="75000"/>
                    <a:lumOff val="25000"/>
                  </a:schemeClr>
                </a:solidFill>
              </a:rPr>
              <a:t> </a:t>
            </a:r>
            <a:r>
              <a:rPr lang="en-US" sz="1200" kern="0" dirty="0">
                <a:solidFill>
                  <a:schemeClr val="tx1">
                    <a:lumMod val="75000"/>
                    <a:lumOff val="25000"/>
                  </a:schemeClr>
                </a:solidFill>
              </a:rPr>
              <a:t>First Nation and </a:t>
            </a:r>
            <a:r>
              <a:rPr lang="en-US" sz="1200" kern="0" dirty="0" err="1">
                <a:solidFill>
                  <a:schemeClr val="tx1">
                    <a:lumMod val="75000"/>
                    <a:lumOff val="25000"/>
                  </a:schemeClr>
                </a:solidFill>
              </a:rPr>
              <a:t>Leq’a:mel</a:t>
            </a:r>
            <a:r>
              <a:rPr lang="en-US" sz="1200" kern="0" dirty="0">
                <a:solidFill>
                  <a:schemeClr val="tx1">
                    <a:lumMod val="75000"/>
                    <a:lumOff val="25000"/>
                  </a:schemeClr>
                </a:solidFill>
              </a:rPr>
              <a:t> First Nation.</a:t>
            </a:r>
          </a:p>
        </p:txBody>
      </p:sp>
      <p:sp>
        <p:nvSpPr>
          <p:cNvPr id="17" name="Title 3"/>
          <p:cNvSpPr>
            <a:spLocks noGrp="1"/>
          </p:cNvSpPr>
          <p:nvPr>
            <p:ph type="title"/>
          </p:nvPr>
        </p:nvSpPr>
        <p:spPr>
          <a:xfrm>
            <a:off x="533400" y="209549"/>
            <a:ext cx="8763000" cy="464383"/>
          </a:xfrm>
        </p:spPr>
        <p:txBody>
          <a:bodyPr/>
          <a:lstStyle/>
          <a:p>
            <a:r>
              <a:rPr lang="en-US" dirty="0" smtClean="0">
                <a:solidFill>
                  <a:schemeClr val="bg1"/>
                </a:solidFill>
              </a:rPr>
              <a:t>LANDS AND ECONOMIC </a:t>
            </a:r>
            <a:r>
              <a:rPr lang="en-US" dirty="0">
                <a:solidFill>
                  <a:schemeClr val="bg1"/>
                </a:solidFill>
              </a:rPr>
              <a:t>DEVELOPMENT – HIGHLIGHTS </a:t>
            </a:r>
            <a:endParaRPr lang="en-US" dirty="0"/>
          </a:p>
        </p:txBody>
      </p:sp>
      <p:sp>
        <p:nvSpPr>
          <p:cNvPr id="28" name="Rectangle 27"/>
          <p:cNvSpPr/>
          <p:nvPr/>
        </p:nvSpPr>
        <p:spPr>
          <a:xfrm>
            <a:off x="685800" y="3142725"/>
            <a:ext cx="2362200" cy="941476"/>
          </a:xfrm>
          <a:prstGeom prst="rect">
            <a:avLst/>
          </a:prstGeom>
        </p:spPr>
        <p:txBody>
          <a:bodyPr wrap="square">
            <a:spAutoFit/>
          </a:bodyPr>
          <a:lstStyle/>
          <a:p>
            <a:pPr algn="ctr">
              <a:lnSpc>
                <a:spcPct val="100000"/>
              </a:lnSpc>
            </a:pPr>
            <a:r>
              <a:rPr lang="en-US" sz="1400" kern="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Tŝilhqot'in</a:t>
            </a:r>
            <a:r>
              <a:rPr lang="en-US" sz="14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Solar Farm</a:t>
            </a:r>
          </a:p>
          <a:p>
            <a:pPr algn="ctr">
              <a:lnSpc>
                <a:spcPct val="100000"/>
              </a:lnSpc>
            </a:pPr>
            <a:r>
              <a:rPr lang="en-US" sz="12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r>
            <a:br>
              <a:rPr lang="en-US" sz="12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2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The </a:t>
            </a:r>
            <a:r>
              <a:rPr lang="en-US" sz="1200" kern="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Tŝilhqot'in</a:t>
            </a:r>
            <a:r>
              <a:rPr lang="en-US" sz="12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Solar </a:t>
            </a:r>
            <a:r>
              <a:rPr lang="en-US" sz="12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Farm </a:t>
            </a:r>
            <a:r>
              <a:rPr lang="en-US" sz="12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r>
            <a:br>
              <a:rPr lang="en-US" sz="12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2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opened this </a:t>
            </a:r>
            <a:r>
              <a:rPr lang="en-US" sz="12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year</a:t>
            </a:r>
          </a:p>
        </p:txBody>
      </p:sp>
      <p:sp>
        <p:nvSpPr>
          <p:cNvPr id="29" name="Rectangle 28"/>
          <p:cNvSpPr/>
          <p:nvPr/>
        </p:nvSpPr>
        <p:spPr>
          <a:xfrm>
            <a:off x="3276599" y="3142725"/>
            <a:ext cx="2590800" cy="307777"/>
          </a:xfrm>
          <a:prstGeom prst="rect">
            <a:avLst/>
          </a:prstGeom>
        </p:spPr>
        <p:txBody>
          <a:bodyPr wrap="square">
            <a:spAutoFit/>
          </a:bodyPr>
          <a:lstStyle/>
          <a:p>
            <a:pPr algn="ctr">
              <a:lnSpc>
                <a:spcPct val="100000"/>
              </a:lnSpc>
            </a:pPr>
            <a:r>
              <a:rPr lang="en-US" sz="14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Leq’a:mel</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First </a:t>
            </a: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Nation</a:t>
            </a:r>
          </a:p>
        </p:txBody>
      </p:sp>
      <p:cxnSp>
        <p:nvCxnSpPr>
          <p:cNvPr id="30" name="Straight Connector 29"/>
          <p:cNvCxnSpPr/>
          <p:nvPr/>
        </p:nvCxnSpPr>
        <p:spPr bwMode="auto">
          <a:xfrm flipH="1">
            <a:off x="0" y="2410674"/>
            <a:ext cx="9144000" cy="59214"/>
          </a:xfrm>
          <a:prstGeom prst="line">
            <a:avLst/>
          </a:prstGeom>
          <a:solidFill>
            <a:srgbClr val="E5E5CC"/>
          </a:solidFill>
          <a:ln w="25400" cap="flat" cmpd="sng" algn="ctr">
            <a:solidFill>
              <a:srgbClr val="595959"/>
            </a:solidFill>
            <a:prstDash val="solid"/>
            <a:round/>
            <a:headEnd type="none" w="med" len="med"/>
            <a:tailEnd type="none" w="med" len="med"/>
          </a:ln>
          <a:effectLst/>
        </p:spPr>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759" t="4820" r="10843"/>
          <a:stretch/>
        </p:blipFill>
        <p:spPr>
          <a:xfrm>
            <a:off x="695325" y="1272955"/>
            <a:ext cx="2352675" cy="1693067"/>
          </a:xfrm>
          <a:prstGeom prst="roundRect">
            <a:avLst>
              <a:gd name="adj" fmla="val 6045"/>
            </a:avLst>
          </a:prstGeom>
          <a:ln w="25400">
            <a:solidFill>
              <a:srgbClr val="595959"/>
            </a:solidFill>
          </a:ln>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42" t="7355" r="24828" b="902"/>
          <a:stretch/>
        </p:blipFill>
        <p:spPr bwMode="auto">
          <a:xfrm>
            <a:off x="3382921" y="1272955"/>
            <a:ext cx="2358947" cy="1693067"/>
          </a:xfrm>
          <a:prstGeom prst="roundRect">
            <a:avLst>
              <a:gd name="adj" fmla="val 6400"/>
            </a:avLst>
          </a:prstGeom>
          <a:ln w="25400">
            <a:solidFill>
              <a:srgbClr val="595959"/>
            </a:solidFill>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4" t="-504" r="7249" b="504"/>
          <a:stretch/>
        </p:blipFill>
        <p:spPr bwMode="auto">
          <a:xfrm>
            <a:off x="6076586" y="1272955"/>
            <a:ext cx="2352628" cy="1697825"/>
          </a:xfrm>
          <a:prstGeom prst="roundRect">
            <a:avLst>
              <a:gd name="adj" fmla="val 6400"/>
            </a:avLst>
          </a:prstGeom>
          <a:ln w="25400">
            <a:solidFill>
              <a:srgbClr val="595959"/>
            </a:solidFill>
          </a:ln>
          <a:extLst>
            <a:ext uri="{909E8E84-426E-40DD-AFC4-6F175D3DCCD1}">
              <a14:hiddenFill xmlns:a14="http://schemas.microsoft.com/office/drawing/2010/main">
                <a:solidFill>
                  <a:schemeClr val="accent1"/>
                </a:solidFill>
              </a14:hiddenFill>
            </a:ext>
          </a:extLst>
        </p:spPr>
      </p:pic>
      <p:sp>
        <p:nvSpPr>
          <p:cNvPr id="34" name="Rectangle 33"/>
          <p:cNvSpPr/>
          <p:nvPr/>
        </p:nvSpPr>
        <p:spPr>
          <a:xfrm>
            <a:off x="5957500" y="3142725"/>
            <a:ext cx="2590800" cy="307777"/>
          </a:xfrm>
          <a:prstGeom prst="rect">
            <a:avLst/>
          </a:prstGeom>
        </p:spPr>
        <p:txBody>
          <a:bodyPr wrap="square">
            <a:spAutoFit/>
          </a:bodyPr>
          <a:lstStyle/>
          <a:p>
            <a:pPr algn="ctr">
              <a:lnSpc>
                <a:spcPct val="100000"/>
              </a:lnSpc>
            </a:pPr>
            <a:r>
              <a:rPr lang="en-US" sz="14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T’Sou-ke</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First Nation</a:t>
            </a:r>
          </a:p>
        </p:txBody>
      </p:sp>
    </p:spTree>
    <p:extLst>
      <p:ext uri="{BB962C8B-B14F-4D97-AF65-F5344CB8AC3E}">
        <p14:creationId xmlns:p14="http://schemas.microsoft.com/office/powerpoint/2010/main" val="35828551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793" cy="512108"/>
          </a:xfrm>
          <a:prstGeom prst="rect">
            <a:avLst/>
          </a:prstGeom>
        </p:spPr>
      </p:pic>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15</a:t>
            </a:fld>
            <a:endParaRPr lang="en-CA" dirty="0"/>
          </a:p>
        </p:txBody>
      </p:sp>
      <p:sp>
        <p:nvSpPr>
          <p:cNvPr id="8" name="TextBox 7"/>
          <p:cNvSpPr txBox="1"/>
          <p:nvPr/>
        </p:nvSpPr>
        <p:spPr>
          <a:xfrm>
            <a:off x="1156974" y="3509486"/>
            <a:ext cx="2805426" cy="738664"/>
          </a:xfrm>
          <a:prstGeom prst="rect">
            <a:avLst/>
          </a:prstGeom>
          <a:noFill/>
        </p:spPr>
        <p:txBody>
          <a:bodyPr wrap="square" rtlCol="0">
            <a:spAutoFit/>
          </a:bodyPr>
          <a:lstStyle/>
          <a:p>
            <a:pPr algn="ctr">
              <a:lnSpc>
                <a:spcPct val="100000"/>
              </a:lnSpc>
            </a:pP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Drone Stewardship Training Program via </a:t>
            </a:r>
            <a:b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First </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Nations Technology Council</a:t>
            </a:r>
          </a:p>
        </p:txBody>
      </p:sp>
      <p:cxnSp>
        <p:nvCxnSpPr>
          <p:cNvPr id="13" name="Straight Connector 12"/>
          <p:cNvCxnSpPr/>
          <p:nvPr/>
        </p:nvCxnSpPr>
        <p:spPr bwMode="auto">
          <a:xfrm flipH="1">
            <a:off x="0" y="2410674"/>
            <a:ext cx="9144000" cy="59214"/>
          </a:xfrm>
          <a:prstGeom prst="line">
            <a:avLst/>
          </a:prstGeom>
          <a:solidFill>
            <a:srgbClr val="E5E5CC"/>
          </a:solidFill>
          <a:ln w="25400" cap="flat" cmpd="sng" algn="ctr">
            <a:solidFill>
              <a:srgbClr val="595959"/>
            </a:solidFill>
            <a:prstDash val="solid"/>
            <a:round/>
            <a:headEnd type="none" w="med" len="med"/>
            <a:tailEnd type="none" w="med" len="med"/>
          </a:ln>
          <a:effectLst/>
        </p:spPr>
      </p:cxnSp>
      <p:pic>
        <p:nvPicPr>
          <p:cNvPr id="7" name="Picture 6"/>
          <p:cNvPicPr>
            <a:picLocks noChangeAspect="1"/>
          </p:cNvPicPr>
          <p:nvPr/>
        </p:nvPicPr>
        <p:blipFill rotWithShape="1">
          <a:blip r:embed="rId4"/>
          <a:srcRect l="5903" t="904" r="8333" b="32016"/>
          <a:stretch/>
        </p:blipFill>
        <p:spPr>
          <a:xfrm>
            <a:off x="1447800" y="1123950"/>
            <a:ext cx="2352676" cy="2255594"/>
          </a:xfrm>
          <a:prstGeom prst="roundRect">
            <a:avLst>
              <a:gd name="adj" fmla="val 6045"/>
            </a:avLst>
          </a:prstGeom>
          <a:ln w="25400">
            <a:solidFill>
              <a:srgbClr val="595959"/>
            </a:solidFill>
          </a:ln>
        </p:spPr>
      </p:pic>
      <p:pic>
        <p:nvPicPr>
          <p:cNvPr id="10" name="Picture 9"/>
          <p:cNvPicPr>
            <a:picLocks/>
          </p:cNvPicPr>
          <p:nvPr/>
        </p:nvPicPr>
        <p:blipFill rotWithShape="1">
          <a:blip r:embed="rId5"/>
          <a:srcRect l="-1" t="13023" r="933" b="578"/>
          <a:stretch/>
        </p:blipFill>
        <p:spPr>
          <a:xfrm>
            <a:off x="4257674" y="1123950"/>
            <a:ext cx="3472522" cy="2255594"/>
          </a:xfrm>
          <a:prstGeom prst="roundRect">
            <a:avLst>
              <a:gd name="adj" fmla="val 6045"/>
            </a:avLst>
          </a:prstGeom>
          <a:ln w="25400">
            <a:solidFill>
              <a:srgbClr val="595959"/>
            </a:solidFill>
          </a:ln>
        </p:spPr>
      </p:pic>
      <p:sp>
        <p:nvSpPr>
          <p:cNvPr id="16" name="TextBox 15"/>
          <p:cNvSpPr txBox="1"/>
          <p:nvPr/>
        </p:nvSpPr>
        <p:spPr>
          <a:xfrm>
            <a:off x="4591222" y="3509486"/>
            <a:ext cx="2805426" cy="307777"/>
          </a:xfrm>
          <a:prstGeom prst="rect">
            <a:avLst/>
          </a:prstGeom>
          <a:noFill/>
        </p:spPr>
        <p:txBody>
          <a:bodyPr wrap="square" rtlCol="0">
            <a:spAutoFit/>
          </a:bodyPr>
          <a:lstStyle/>
          <a:p>
            <a:pPr algn="ctr">
              <a:lnSpc>
                <a:spcPct val="100000"/>
              </a:lnSpc>
            </a:pP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Land Use Planning Handbook </a:t>
            </a:r>
            <a:endPar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4" name="Title 3"/>
          <p:cNvSpPr>
            <a:spLocks noGrp="1"/>
          </p:cNvSpPr>
          <p:nvPr>
            <p:ph type="title"/>
          </p:nvPr>
        </p:nvSpPr>
        <p:spPr>
          <a:xfrm>
            <a:off x="533400" y="209549"/>
            <a:ext cx="8763000" cy="464383"/>
          </a:xfrm>
        </p:spPr>
        <p:txBody>
          <a:bodyPr/>
          <a:lstStyle/>
          <a:p>
            <a:r>
              <a:rPr lang="en-US" dirty="0" smtClean="0">
                <a:solidFill>
                  <a:schemeClr val="bg1"/>
                </a:solidFill>
              </a:rPr>
              <a:t>LANDS AND ECONOMIC </a:t>
            </a:r>
            <a:r>
              <a:rPr lang="en-US" dirty="0">
                <a:solidFill>
                  <a:schemeClr val="bg1"/>
                </a:solidFill>
              </a:rPr>
              <a:t>DEVELOPMENT – HIGHLIGHTS </a:t>
            </a:r>
            <a:endParaRPr lang="en-US" dirty="0"/>
          </a:p>
        </p:txBody>
      </p:sp>
    </p:spTree>
    <p:extLst>
      <p:ext uri="{BB962C8B-B14F-4D97-AF65-F5344CB8AC3E}">
        <p14:creationId xmlns:p14="http://schemas.microsoft.com/office/powerpoint/2010/main" val="13005307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36"/>
            <a:ext cx="9144000" cy="5132427"/>
          </a:xfrm>
          <a:prstGeom prst="rect">
            <a:avLst/>
          </a:prstGeom>
        </p:spPr>
      </p:pic>
      <p:sp>
        <p:nvSpPr>
          <p:cNvPr id="16" name="Rectangle 15"/>
          <p:cNvSpPr/>
          <p:nvPr/>
        </p:nvSpPr>
        <p:spPr bwMode="auto">
          <a:xfrm rot="10800000">
            <a:off x="0" y="4476749"/>
            <a:ext cx="9144000" cy="672523"/>
          </a:xfrm>
          <a:prstGeom prst="rect">
            <a:avLst/>
          </a:prstGeom>
          <a:gradFill flip="none" rotWithShape="1">
            <a:gsLst>
              <a:gs pos="23000">
                <a:schemeClr val="tx1">
                  <a:alpha val="65000"/>
                </a:schemeClr>
              </a:gs>
              <a:gs pos="98000">
                <a:schemeClr val="tx1">
                  <a:alpha val="0"/>
                </a:schemeClr>
              </a:gs>
            </a:gsLst>
            <a:lin ang="5400000" scaled="1"/>
            <a:tileRect/>
          </a:gra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57200" y="4822040"/>
            <a:ext cx="8534400" cy="237757"/>
          </a:xfrm>
          <a:prstGeom prst="rect">
            <a:avLst/>
          </a:prstGeom>
          <a:noFill/>
          <a:effectLst>
            <a:glow rad="63500">
              <a:schemeClr val="bg1">
                <a:alpha val="40000"/>
              </a:schemeClr>
            </a:glow>
            <a:outerShdw blurRad="63500" sx="105000" sy="105000" algn="ctr" rotWithShape="0">
              <a:prstClr val="black">
                <a:alpha val="50000"/>
              </a:prstClr>
            </a:outerShdw>
          </a:effectLst>
        </p:spPr>
        <p:txBody>
          <a:bodyPr wrap="square" rtlCol="0">
            <a:spAutoFit/>
          </a:bodyPr>
          <a:lstStyle/>
          <a:p>
            <a:pPr algn="r"/>
            <a:r>
              <a:rPr lang="en-US" sz="1000" b="1"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Signing of Tripartite </a:t>
            </a:r>
            <a:r>
              <a:rPr lang="en-US"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Memorandum of Understanding </a:t>
            </a:r>
            <a:r>
              <a:rPr lang="en-US" sz="1000" b="1"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on Emergency Management</a:t>
            </a:r>
            <a:endParaRPr lang="en-US"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bwMode="auto">
          <a:xfrm>
            <a:off x="0" y="0"/>
            <a:ext cx="9151088" cy="509216"/>
          </a:xfrm>
          <a:prstGeom prst="rect">
            <a:avLst/>
          </a:prstGeom>
          <a:solidFill>
            <a:srgbClr val="B99067"/>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p:txBody>
          <a:bodyPr/>
          <a:lstStyle/>
          <a:p>
            <a:r>
              <a:rPr lang="en-US" dirty="0" smtClean="0">
                <a:solidFill>
                  <a:schemeClr val="bg1"/>
                </a:solidFill>
              </a:rPr>
              <a:t>EMERGENCY MANAGEMENT</a:t>
            </a:r>
            <a:endParaRPr lang="en-US" dirty="0"/>
          </a:p>
        </p:txBody>
      </p:sp>
    </p:spTree>
    <p:extLst>
      <p:ext uri="{BB962C8B-B14F-4D97-AF65-F5344CB8AC3E}">
        <p14:creationId xmlns:p14="http://schemas.microsoft.com/office/powerpoint/2010/main" val="370325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bwMode="auto">
          <a:xfrm>
            <a:off x="1347918" y="819632"/>
            <a:ext cx="7796081" cy="3580918"/>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bwMode="auto">
          <a:xfrm>
            <a:off x="0" y="0"/>
            <a:ext cx="9151088" cy="509216"/>
          </a:xfrm>
          <a:prstGeom prst="rect">
            <a:avLst/>
          </a:prstGeom>
          <a:solidFill>
            <a:srgbClr val="B99067"/>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a:solidFill>
                  <a:schemeClr val="bg1"/>
                </a:solidFill>
              </a:rPr>
              <a:t>EMERGENCY MANAGEMENT</a:t>
            </a:r>
          </a:p>
        </p:txBody>
      </p:sp>
      <p:sp>
        <p:nvSpPr>
          <p:cNvPr id="9" name="Slide Number Placeholder 8"/>
          <p:cNvSpPr>
            <a:spLocks noGrp="1"/>
          </p:cNvSpPr>
          <p:nvPr>
            <p:ph type="sldNum" sz="quarter" idx="4"/>
          </p:nvPr>
        </p:nvSpPr>
        <p:spPr/>
        <p:txBody>
          <a:bodyPr/>
          <a:lstStyle/>
          <a:p>
            <a:pPr marL="0" marR="0" lvl="0" indent="0" algn="ctr" defTabSz="914400" rtl="0" eaLnBrk="1" fontAlgn="base" latinLnBrk="0" hangingPunct="1">
              <a:lnSpc>
                <a:spcPct val="90000"/>
              </a:lnSpc>
              <a:spcBef>
                <a:spcPct val="0"/>
              </a:spcBef>
              <a:spcAft>
                <a:spcPct val="37000"/>
              </a:spcAft>
              <a:buClrTx/>
              <a:buSzTx/>
              <a:buFontTx/>
              <a:buNone/>
              <a:tabLst/>
              <a:defRPr/>
            </a:pPr>
            <a:fld id="{E00B6E52-F07A-44C8-B7AE-D6EEC3D50429}" type="slidenum">
              <a:rPr kumimoji="0" lang="en-CA" sz="1100" b="0" i="0" u="none" strike="noStrike" kern="1200" cap="none" spc="0" normalizeH="0" baseline="0" noProof="0" smtClean="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rPr>
              <a:pPr marL="0" marR="0" lvl="0" indent="0" algn="ctr" defTabSz="914400" rtl="0" eaLnBrk="1" fontAlgn="base" latinLnBrk="0" hangingPunct="1">
                <a:lnSpc>
                  <a:spcPct val="90000"/>
                </a:lnSpc>
                <a:spcBef>
                  <a:spcPct val="0"/>
                </a:spcBef>
                <a:spcAft>
                  <a:spcPct val="37000"/>
                </a:spcAft>
                <a:buClrTx/>
                <a:buSzTx/>
                <a:buFontTx/>
                <a:buNone/>
                <a:tabLst/>
                <a:defRPr/>
              </a:pPr>
              <a:t>17</a:t>
            </a:fld>
            <a:endParaRPr kumimoji="0" lang="en-CA" sz="1100" b="0" i="0" u="none" strike="noStrike" kern="1200" cap="none" spc="0" normalizeH="0" baseline="0" noProof="0" dirty="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endParaRPr>
          </a:p>
        </p:txBody>
      </p:sp>
      <p:sp>
        <p:nvSpPr>
          <p:cNvPr id="17"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marR="0" lvl="0" indent="0" algn="r" defTabSz="914400" rtl="0" eaLnBrk="0" fontAlgn="base" latinLnBrk="0" hangingPunct="0">
              <a:lnSpc>
                <a:spcPct val="107000"/>
              </a:lnSpc>
              <a:spcBef>
                <a:spcPct val="0"/>
              </a:spcBef>
              <a:spcAft>
                <a:spcPct val="0"/>
              </a:spcAft>
              <a:buClrTx/>
              <a:buSzTx/>
              <a:buFontTx/>
              <a:buNone/>
              <a:tabLst>
                <a:tab pos="5715000" algn="l"/>
              </a:tabLst>
              <a:defRPr/>
            </a:pPr>
            <a:r>
              <a:rPr kumimoji="0" lang="en-US" altLang="en-US" sz="900" b="0" i="0" u="none" strike="noStrike" kern="1200" cap="none" spc="0" normalizeH="0" baseline="0" noProof="0" dirty="0" smtClean="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rPr>
              <a:t>Data as of January 3, 2020</a:t>
            </a:r>
            <a:endParaRPr kumimoji="0" lang="en-CA" altLang="en-US" sz="900" b="0" i="0" u="none" strike="noStrike" kern="1200" cap="none" spc="0" normalizeH="0" baseline="0" noProof="0" dirty="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43" name="Straight Connector 42"/>
          <p:cNvCxnSpPr/>
          <p:nvPr/>
        </p:nvCxnSpPr>
        <p:spPr bwMode="auto">
          <a:xfrm>
            <a:off x="2151222" y="1924650"/>
            <a:ext cx="0" cy="1847250"/>
          </a:xfrm>
          <a:prstGeom prst="line">
            <a:avLst/>
          </a:prstGeom>
          <a:solidFill>
            <a:srgbClr val="E5E5CC"/>
          </a:solidFill>
          <a:ln w="25400" cap="flat" cmpd="sng" algn="ctr">
            <a:solidFill>
              <a:srgbClr val="595959"/>
            </a:solidFill>
            <a:prstDash val="solid"/>
            <a:round/>
            <a:headEnd type="none" w="med" len="med"/>
            <a:tailEnd type="none" w="med" len="med"/>
          </a:ln>
          <a:effectLst/>
        </p:spPr>
      </p:cxnSp>
      <p:sp>
        <p:nvSpPr>
          <p:cNvPr id="45" name="Rectangle 44"/>
          <p:cNvSpPr/>
          <p:nvPr/>
        </p:nvSpPr>
        <p:spPr bwMode="auto">
          <a:xfrm>
            <a:off x="1066800" y="819633"/>
            <a:ext cx="281120" cy="3580917"/>
          </a:xfrm>
          <a:prstGeom prst="rect">
            <a:avLst/>
          </a:prstGeom>
          <a:solidFill>
            <a:srgbClr val="D3BAA1"/>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7" name="Oval 46"/>
          <p:cNvSpPr/>
          <p:nvPr/>
        </p:nvSpPr>
        <p:spPr bwMode="auto">
          <a:xfrm>
            <a:off x="1931634" y="2662578"/>
            <a:ext cx="439671" cy="439671"/>
          </a:xfrm>
          <a:prstGeom prst="ellipse">
            <a:avLst/>
          </a:prstGeom>
          <a:solidFill>
            <a:srgbClr val="B99067"/>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48" name="TextBox 47"/>
          <p:cNvSpPr txBox="1"/>
          <p:nvPr/>
        </p:nvSpPr>
        <p:spPr>
          <a:xfrm>
            <a:off x="2388834" y="2644542"/>
            <a:ext cx="2832532" cy="480131"/>
          </a:xfrm>
          <a:prstGeom prst="rect">
            <a:avLst/>
          </a:prstGeom>
          <a:noFill/>
        </p:spPr>
        <p:txBody>
          <a:bodyPr wrap="square" rtlCol="0">
            <a:spAutoFit/>
          </a:bodyPr>
          <a:lstStyle/>
          <a:p>
            <a:r>
              <a:rPr lang="en-US" sz="1400" b="1" dirty="0">
                <a:solidFill>
                  <a:srgbClr val="B99067"/>
                </a:solidFill>
                <a:latin typeface="Tahoma" panose="020B0604030504040204" pitchFamily="34" charset="0"/>
                <a:ea typeface="Tahoma" panose="020B0604030504040204" pitchFamily="34" charset="0"/>
                <a:cs typeface="Tahoma" panose="020B0604030504040204" pitchFamily="34" charset="0"/>
              </a:rPr>
              <a:t>Non-Structural Mitigation </a:t>
            </a:r>
            <a:r>
              <a:rPr lang="en-US" sz="1400" b="1" dirty="0" smtClean="0">
                <a:solidFill>
                  <a:srgbClr val="B99067"/>
                </a:solidFill>
                <a:latin typeface="Tahoma" panose="020B0604030504040204" pitchFamily="34" charset="0"/>
                <a:ea typeface="Tahoma" panose="020B0604030504040204" pitchFamily="34" charset="0"/>
                <a:cs typeface="Tahoma" panose="020B0604030504040204" pitchFamily="34" charset="0"/>
              </a:rPr>
              <a:t/>
            </a:r>
            <a:br>
              <a:rPr lang="en-US" sz="1400" b="1" dirty="0" smtClean="0">
                <a:solidFill>
                  <a:srgbClr val="B99067"/>
                </a:solidFill>
                <a:latin typeface="Tahoma" panose="020B0604030504040204" pitchFamily="34" charset="0"/>
                <a:ea typeface="Tahoma" panose="020B0604030504040204" pitchFamily="34" charset="0"/>
                <a:cs typeface="Tahoma" panose="020B0604030504040204" pitchFamily="34" charset="0"/>
              </a:rPr>
            </a:br>
            <a:r>
              <a:rPr lang="en-US" sz="1400" b="1" dirty="0" smtClean="0">
                <a:solidFill>
                  <a:srgbClr val="B99067"/>
                </a:solidFill>
                <a:latin typeface="Tahoma" panose="020B0604030504040204" pitchFamily="34" charset="0"/>
                <a:ea typeface="Tahoma" panose="020B0604030504040204" pitchFamily="34" charset="0"/>
                <a:cs typeface="Tahoma" panose="020B0604030504040204" pitchFamily="34" charset="0"/>
              </a:rPr>
              <a:t>and </a:t>
            </a:r>
            <a:r>
              <a:rPr lang="en-US" sz="1400" b="1" dirty="0">
                <a:solidFill>
                  <a:srgbClr val="B99067"/>
                </a:solidFill>
                <a:latin typeface="Tahoma" panose="020B0604030504040204" pitchFamily="34" charset="0"/>
                <a:ea typeface="Tahoma" panose="020B0604030504040204" pitchFamily="34" charset="0"/>
                <a:cs typeface="Tahoma" panose="020B0604030504040204" pitchFamily="34" charset="0"/>
              </a:rPr>
              <a:t>Preparedness</a:t>
            </a:r>
            <a:endParaRPr lang="en-US" sz="1400" dirty="0">
              <a:solidFill>
                <a:srgbClr val="B99067"/>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48"/>
          <p:cNvSpPr txBox="1"/>
          <p:nvPr/>
        </p:nvSpPr>
        <p:spPr>
          <a:xfrm>
            <a:off x="2388834" y="2204012"/>
            <a:ext cx="2355542" cy="286232"/>
          </a:xfrm>
          <a:prstGeom prst="rect">
            <a:avLst/>
          </a:prstGeom>
          <a:noFill/>
        </p:spPr>
        <p:txBody>
          <a:bodyPr wrap="square" rtlCol="0">
            <a:spAutoFit/>
          </a:bodyPr>
          <a:lstStyle/>
          <a:p>
            <a:r>
              <a:rPr lang="en-US" sz="1400" b="1" dirty="0">
                <a:solidFill>
                  <a:srgbClr val="B99067"/>
                </a:solidFill>
                <a:latin typeface="Tahoma" panose="020B0604030504040204" pitchFamily="34" charset="0"/>
                <a:ea typeface="Tahoma" panose="020B0604030504040204" pitchFamily="34" charset="0"/>
                <a:cs typeface="Tahoma" panose="020B0604030504040204" pitchFamily="34" charset="0"/>
              </a:rPr>
              <a:t>Capacity</a:t>
            </a:r>
            <a:endParaRPr lang="en-US" sz="1400" dirty="0">
              <a:solidFill>
                <a:srgbClr val="B99067"/>
              </a:solidFill>
              <a:latin typeface="Tahoma" panose="020B0604030504040204" pitchFamily="34" charset="0"/>
              <a:ea typeface="Tahoma" panose="020B0604030504040204" pitchFamily="34" charset="0"/>
              <a:cs typeface="Tahoma" panose="020B0604030504040204" pitchFamily="34" charset="0"/>
            </a:endParaRPr>
          </a:p>
        </p:txBody>
      </p:sp>
      <p:sp>
        <p:nvSpPr>
          <p:cNvPr id="50" name="Oval 49"/>
          <p:cNvSpPr/>
          <p:nvPr/>
        </p:nvSpPr>
        <p:spPr bwMode="auto">
          <a:xfrm>
            <a:off x="1931634" y="2116766"/>
            <a:ext cx="439671" cy="439671"/>
          </a:xfrm>
          <a:prstGeom prst="ellipse">
            <a:avLst/>
          </a:prstGeom>
          <a:solidFill>
            <a:srgbClr val="B99067"/>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1" name="Rectangle 50"/>
          <p:cNvSpPr/>
          <p:nvPr/>
        </p:nvSpPr>
        <p:spPr>
          <a:xfrm>
            <a:off x="1962342" y="2207595"/>
            <a:ext cx="394660"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6</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52" name="Rectangle 51"/>
          <p:cNvSpPr/>
          <p:nvPr/>
        </p:nvSpPr>
        <p:spPr>
          <a:xfrm>
            <a:off x="1913450" y="2746142"/>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13</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53" name="Oval 52"/>
          <p:cNvSpPr/>
          <p:nvPr/>
        </p:nvSpPr>
        <p:spPr bwMode="auto">
          <a:xfrm>
            <a:off x="1931387" y="3224819"/>
            <a:ext cx="439671" cy="439671"/>
          </a:xfrm>
          <a:prstGeom prst="ellipse">
            <a:avLst/>
          </a:prstGeom>
          <a:solidFill>
            <a:srgbClr val="B99067"/>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54" name="Rectangle 53"/>
          <p:cNvSpPr/>
          <p:nvPr/>
        </p:nvSpPr>
        <p:spPr>
          <a:xfrm>
            <a:off x="1913450" y="3323751"/>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15</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55" name="TextBox 54"/>
          <p:cNvSpPr txBox="1"/>
          <p:nvPr/>
        </p:nvSpPr>
        <p:spPr>
          <a:xfrm>
            <a:off x="2395537" y="3312002"/>
            <a:ext cx="1370162" cy="286232"/>
          </a:xfrm>
          <a:prstGeom prst="rect">
            <a:avLst/>
          </a:prstGeom>
          <a:noFill/>
        </p:spPr>
        <p:txBody>
          <a:bodyPr wrap="square" rtlCol="0">
            <a:spAutoFit/>
          </a:bodyPr>
          <a:lstStyle/>
          <a:p>
            <a:pPr>
              <a:spcAft>
                <a:spcPts val="300"/>
              </a:spcAft>
            </a:pPr>
            <a:r>
              <a:rPr lang="en-US" sz="1400" b="1" dirty="0" err="1">
                <a:solidFill>
                  <a:srgbClr val="B99067"/>
                </a:solidFill>
                <a:latin typeface="Tahoma" panose="020B0604030504040204" pitchFamily="34" charset="0"/>
                <a:ea typeface="Tahoma" panose="020B0604030504040204" pitchFamily="34" charset="0"/>
                <a:cs typeface="Tahoma" panose="020B0604030504040204" pitchFamily="34" charset="0"/>
              </a:rPr>
              <a:t>FireSmart</a:t>
            </a:r>
            <a:endParaRPr lang="en-US" sz="1400" dirty="0" smtClean="0">
              <a:solidFill>
                <a:srgbClr val="B99067"/>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1905000" y="895350"/>
            <a:ext cx="5867400" cy="1029000"/>
          </a:xfrm>
          <a:prstGeom prst="rect">
            <a:avLst/>
          </a:prstGeom>
          <a:noFill/>
        </p:spPr>
        <p:txBody>
          <a:bodyPr wrap="square" rtlCol="0">
            <a:spAutoFit/>
          </a:bodyPr>
          <a:lstStyle/>
          <a:p>
            <a:pPr>
              <a:spcAft>
                <a:spcPts val="500"/>
              </a:spcAft>
            </a:pPr>
            <a:r>
              <a:rPr lang="en-US" sz="1400" b="1" dirty="0" smtClean="0">
                <a:latin typeface="Tahoma" panose="020B0604030504040204" pitchFamily="34" charset="0"/>
                <a:ea typeface="Tahoma" panose="020B0604030504040204" pitchFamily="34" charset="0"/>
                <a:cs typeface="Tahoma" panose="020B0604030504040204" pitchFamily="34" charset="0"/>
              </a:rPr>
              <a:t>BUDGET</a:t>
            </a:r>
          </a:p>
          <a:p>
            <a:r>
              <a:rPr lang="en-US" sz="3600" b="1" dirty="0" smtClean="0">
                <a:latin typeface="Tahoma" panose="020B0604030504040204" pitchFamily="34" charset="0"/>
                <a:ea typeface="Tahoma" panose="020B0604030504040204" pitchFamily="34" charset="0"/>
                <a:cs typeface="Tahoma" panose="020B0604030504040204" pitchFamily="34" charset="0"/>
              </a:rPr>
              <a:t>$14.8</a:t>
            </a:r>
            <a:r>
              <a:rPr lang="en-US" sz="1600" dirty="0" smtClean="0">
                <a:latin typeface="Tahoma" panose="020B0604030504040204" pitchFamily="34" charset="0"/>
                <a:ea typeface="Tahoma" panose="020B0604030504040204" pitchFamily="34" charset="0"/>
                <a:cs typeface="Tahoma" panose="020B0604030504040204" pitchFamily="34" charset="0"/>
              </a:rPr>
              <a:t> million</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r>
              <a:rPr lang="en-US" sz="1300" dirty="0" smtClean="0">
                <a:latin typeface="Tahoma" panose="020B0604030504040204" pitchFamily="34" charset="0"/>
                <a:ea typeface="Tahoma" panose="020B0604030504040204" pitchFamily="34" charset="0"/>
                <a:cs typeface="Tahoma" panose="020B0604030504040204" pitchFamily="34" charset="0"/>
              </a:rPr>
              <a:t>(1% of BC Region budget)</a:t>
            </a:r>
          </a:p>
        </p:txBody>
      </p:sp>
      <p:cxnSp>
        <p:nvCxnSpPr>
          <p:cNvPr id="23" name="Straight Connector 22"/>
          <p:cNvCxnSpPr>
            <a:endCxn id="31" idx="4"/>
          </p:cNvCxnSpPr>
          <p:nvPr/>
        </p:nvCxnSpPr>
        <p:spPr bwMode="auto">
          <a:xfrm flipH="1">
            <a:off x="5465396" y="2016758"/>
            <a:ext cx="2185" cy="1051813"/>
          </a:xfrm>
          <a:prstGeom prst="line">
            <a:avLst/>
          </a:prstGeom>
          <a:solidFill>
            <a:srgbClr val="E5E5CC"/>
          </a:solidFill>
          <a:ln w="25400" cap="flat" cmpd="sng" algn="ctr">
            <a:solidFill>
              <a:srgbClr val="595959"/>
            </a:solidFill>
            <a:prstDash val="solid"/>
            <a:round/>
            <a:headEnd type="none" w="med" len="med"/>
            <a:tailEnd type="none" w="med" len="med"/>
          </a:ln>
          <a:effectLst/>
        </p:spPr>
      </p:cxnSp>
      <p:sp>
        <p:nvSpPr>
          <p:cNvPr id="56" name="Oval 55"/>
          <p:cNvSpPr/>
          <p:nvPr/>
        </p:nvSpPr>
        <p:spPr bwMode="auto">
          <a:xfrm>
            <a:off x="1922937" y="3771900"/>
            <a:ext cx="439671" cy="439671"/>
          </a:xfrm>
          <a:prstGeom prst="ellipse">
            <a:avLst/>
          </a:prstGeom>
          <a:solidFill>
            <a:srgbClr val="B99067"/>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57" name="TextBox 56"/>
          <p:cNvSpPr txBox="1"/>
          <p:nvPr/>
        </p:nvSpPr>
        <p:spPr>
          <a:xfrm>
            <a:off x="2355188" y="3859523"/>
            <a:ext cx="2092412" cy="286232"/>
          </a:xfrm>
          <a:prstGeom prst="rect">
            <a:avLst/>
          </a:prstGeom>
          <a:noFill/>
        </p:spPr>
        <p:txBody>
          <a:bodyPr wrap="square" rtlCol="0">
            <a:spAutoFit/>
          </a:bodyPr>
          <a:lstStyle/>
          <a:p>
            <a:pPr>
              <a:spcAft>
                <a:spcPts val="300"/>
              </a:spcAft>
            </a:pPr>
            <a:r>
              <a:rPr lang="en-US" sz="1400" b="1" dirty="0">
                <a:solidFill>
                  <a:srgbClr val="B99067"/>
                </a:solidFill>
                <a:latin typeface="Tahoma" panose="020B0604030504040204" pitchFamily="34" charset="0"/>
                <a:ea typeface="Tahoma" panose="020B0604030504040204" pitchFamily="34" charset="0"/>
                <a:cs typeface="Tahoma" panose="020B0604030504040204" pitchFamily="34" charset="0"/>
              </a:rPr>
              <a:t>Service Agreements</a:t>
            </a:r>
            <a:endParaRPr lang="en-US" sz="1400" dirty="0" smtClean="0">
              <a:solidFill>
                <a:srgbClr val="B99067"/>
              </a:solidFill>
              <a:latin typeface="Tahoma" panose="020B0604030504040204" pitchFamily="34" charset="0"/>
              <a:ea typeface="Tahoma" panose="020B0604030504040204" pitchFamily="34" charset="0"/>
              <a:cs typeface="Tahoma" panose="020B0604030504040204" pitchFamily="34" charset="0"/>
            </a:endParaRPr>
          </a:p>
        </p:txBody>
      </p:sp>
      <p:sp>
        <p:nvSpPr>
          <p:cNvPr id="58" name="Rectangle 57"/>
          <p:cNvSpPr/>
          <p:nvPr/>
        </p:nvSpPr>
        <p:spPr>
          <a:xfrm>
            <a:off x="1905000" y="3859523"/>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34</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cxnSp>
        <p:nvCxnSpPr>
          <p:cNvPr id="24" name="Straight Connector 23"/>
          <p:cNvCxnSpPr/>
          <p:nvPr/>
        </p:nvCxnSpPr>
        <p:spPr bwMode="auto">
          <a:xfrm flipH="1">
            <a:off x="2148884" y="2027169"/>
            <a:ext cx="3327138" cy="0"/>
          </a:xfrm>
          <a:prstGeom prst="line">
            <a:avLst/>
          </a:prstGeom>
          <a:solidFill>
            <a:srgbClr val="E5E5CC"/>
          </a:solidFill>
          <a:ln w="25400" cap="flat" cmpd="sng" algn="ctr">
            <a:solidFill>
              <a:srgbClr val="595959"/>
            </a:solidFill>
            <a:prstDash val="solid"/>
            <a:round/>
            <a:headEnd type="none" w="med" len="med"/>
            <a:tailEnd type="none" w="med" len="med"/>
          </a:ln>
          <a:effectLst/>
        </p:spPr>
      </p:cxnSp>
      <p:sp>
        <p:nvSpPr>
          <p:cNvPr id="31" name="Oval 30"/>
          <p:cNvSpPr/>
          <p:nvPr/>
        </p:nvSpPr>
        <p:spPr bwMode="auto">
          <a:xfrm>
            <a:off x="5245560" y="2628900"/>
            <a:ext cx="439671" cy="439671"/>
          </a:xfrm>
          <a:prstGeom prst="ellipse">
            <a:avLst/>
          </a:prstGeom>
          <a:solidFill>
            <a:srgbClr val="B99067"/>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5677811" y="2723668"/>
            <a:ext cx="2323189" cy="286232"/>
          </a:xfrm>
          <a:prstGeom prst="rect">
            <a:avLst/>
          </a:prstGeom>
          <a:noFill/>
        </p:spPr>
        <p:txBody>
          <a:bodyPr wrap="square" rtlCol="0">
            <a:spAutoFit/>
          </a:bodyPr>
          <a:lstStyle/>
          <a:p>
            <a:pPr>
              <a:spcAft>
                <a:spcPts val="300"/>
              </a:spcAft>
            </a:pPr>
            <a:r>
              <a:rPr lang="en-US" sz="1400" b="1" dirty="0" smtClean="0">
                <a:solidFill>
                  <a:srgbClr val="B99067"/>
                </a:solidFill>
                <a:latin typeface="Tahoma" panose="020B0604030504040204" pitchFamily="34" charset="0"/>
                <a:ea typeface="Tahoma" panose="020B0604030504040204" pitchFamily="34" charset="0"/>
                <a:cs typeface="Tahoma" panose="020B0604030504040204" pitchFamily="34" charset="0"/>
              </a:rPr>
              <a:t>Response and Recovery</a:t>
            </a:r>
            <a:endParaRPr lang="en-US" sz="1400" dirty="0" smtClean="0">
              <a:solidFill>
                <a:srgbClr val="B99067"/>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5227623" y="2723667"/>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32</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Tree>
    <p:extLst>
      <p:ext uri="{BB962C8B-B14F-4D97-AF65-F5344CB8AC3E}">
        <p14:creationId xmlns:p14="http://schemas.microsoft.com/office/powerpoint/2010/main" val="25436402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428884"/>
            <a:ext cx="5334000" cy="4714615"/>
          </a:xfrm>
          <a:prstGeom prst="rect">
            <a:avLst/>
          </a:prstGeom>
        </p:spPr>
      </p:pic>
      <p:sp>
        <p:nvSpPr>
          <p:cNvPr id="23"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r>
              <a:rPr lang="en-US" altLang="en-US" sz="900" dirty="0" smtClean="0">
                <a:solidFill>
                  <a:schemeClr val="tx1">
                    <a:lumMod val="75000"/>
                    <a:lumOff val="25000"/>
                  </a:schemeClr>
                </a:solidFill>
              </a:rPr>
              <a:t>Data as of January 3, 2020</a:t>
            </a:r>
            <a:endParaRPr lang="en-CA" altLang="en-US" sz="900" dirty="0">
              <a:solidFill>
                <a:schemeClr val="tx1">
                  <a:lumMod val="75000"/>
                  <a:lumOff val="25000"/>
                </a:schemeClr>
              </a:solidFill>
            </a:endParaRPr>
          </a:p>
        </p:txBody>
      </p:sp>
      <p:sp>
        <p:nvSpPr>
          <p:cNvPr id="11" name="Content Placeholder 2"/>
          <p:cNvSpPr txBox="1">
            <a:spLocks/>
          </p:cNvSpPr>
          <p:nvPr/>
        </p:nvSpPr>
        <p:spPr>
          <a:xfrm>
            <a:off x="457200" y="757810"/>
            <a:ext cx="3333750" cy="3874913"/>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a:lnSpc>
                <a:spcPct val="100000"/>
              </a:lnSpc>
            </a:pPr>
            <a:endParaRPr lang="en-US" kern="0" dirty="0"/>
          </a:p>
        </p:txBody>
      </p:sp>
      <p:sp>
        <p:nvSpPr>
          <p:cNvPr id="12" name="Rectangle 11"/>
          <p:cNvSpPr/>
          <p:nvPr/>
        </p:nvSpPr>
        <p:spPr bwMode="auto">
          <a:xfrm>
            <a:off x="0" y="0"/>
            <a:ext cx="9151088" cy="509216"/>
          </a:xfrm>
          <a:prstGeom prst="rect">
            <a:avLst/>
          </a:prstGeom>
          <a:solidFill>
            <a:srgbClr val="B99067"/>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4"/>
          <p:cNvSpPr>
            <a:spLocks noGrp="1"/>
          </p:cNvSpPr>
          <p:nvPr>
            <p:ph type="title"/>
          </p:nvPr>
        </p:nvSpPr>
        <p:spPr/>
        <p:txBody>
          <a:bodyPr/>
          <a:lstStyle/>
          <a:p>
            <a:r>
              <a:rPr lang="en-US" dirty="0">
                <a:solidFill>
                  <a:schemeClr val="bg1"/>
                </a:solidFill>
              </a:rPr>
              <a:t>EMERGENCY </a:t>
            </a:r>
            <a:r>
              <a:rPr lang="en-US" dirty="0" smtClean="0">
                <a:solidFill>
                  <a:schemeClr val="bg1"/>
                </a:solidFill>
              </a:rPr>
              <a:t>MANAGEMENT</a:t>
            </a:r>
            <a:endParaRPr lang="en-US" dirty="0"/>
          </a:p>
        </p:txBody>
      </p:sp>
      <p:sp>
        <p:nvSpPr>
          <p:cNvPr id="13" name="Slide Number Placeholder 8"/>
          <p:cNvSpPr>
            <a:spLocks noGrp="1"/>
          </p:cNvSpPr>
          <p:nvPr>
            <p:ph type="sldNum" sz="quarter" idx="4"/>
          </p:nvPr>
        </p:nvSpPr>
        <p:spPr>
          <a:xfrm>
            <a:off x="-28114" y="4753303"/>
            <a:ext cx="762000" cy="228600"/>
          </a:xfrm>
        </p:spPr>
        <p:txBody>
          <a:bodyPr/>
          <a:lstStyle/>
          <a:p>
            <a:pPr>
              <a:defRPr/>
            </a:pPr>
            <a:fld id="{E00B6E52-F07A-44C8-B7AE-D6EEC3D50429}" type="slidenum">
              <a:rPr lang="en-CA" smtClean="0"/>
              <a:pPr>
                <a:defRPr/>
              </a:pPr>
              <a:t>18</a:t>
            </a:fld>
            <a:endParaRPr lang="en-CA" dirty="0"/>
          </a:p>
        </p:txBody>
      </p:sp>
      <p:sp>
        <p:nvSpPr>
          <p:cNvPr id="14" name="Rectangle 13"/>
          <p:cNvSpPr/>
          <p:nvPr/>
        </p:nvSpPr>
        <p:spPr>
          <a:xfrm>
            <a:off x="457200" y="3184690"/>
            <a:ext cx="3581400" cy="1200329"/>
          </a:xfrm>
          <a:prstGeom prst="rect">
            <a:avLst/>
          </a:prstGeom>
        </p:spPr>
        <p:txBody>
          <a:bodyPr wrap="square">
            <a:spAutoFit/>
          </a:bodyPr>
          <a:lstStyle/>
          <a:p>
            <a:pPr>
              <a:lnSpc>
                <a:spcPct val="100000"/>
              </a:lnSpc>
            </a:pPr>
            <a:r>
              <a:rPr lang="en-US" kern="0" dirty="0" smtClean="0"/>
              <a:t>Map of the </a:t>
            </a:r>
            <a:r>
              <a:rPr lang="en-US" dirty="0" smtClean="0"/>
              <a:t>132</a:t>
            </a:r>
            <a:r>
              <a:rPr lang="en-US" kern="0" dirty="0" smtClean="0"/>
              <a:t> communities </a:t>
            </a:r>
            <a:br>
              <a:rPr lang="en-US" kern="0" dirty="0" smtClean="0"/>
            </a:br>
            <a:r>
              <a:rPr lang="en-US" kern="0" dirty="0" smtClean="0"/>
              <a:t>that accessed Emergency </a:t>
            </a:r>
            <a:r>
              <a:rPr lang="en-US" kern="0" dirty="0"/>
              <a:t>Management Assistance Program </a:t>
            </a:r>
            <a:r>
              <a:rPr lang="en-US" kern="0" dirty="0" smtClean="0"/>
              <a:t>funding in 2019-20</a:t>
            </a:r>
            <a:endParaRPr lang="en-US" kern="0" dirty="0"/>
          </a:p>
        </p:txBody>
      </p:sp>
    </p:spTree>
    <p:extLst>
      <p:ext uri="{BB962C8B-B14F-4D97-AF65-F5344CB8AC3E}">
        <p14:creationId xmlns:p14="http://schemas.microsoft.com/office/powerpoint/2010/main" val="808636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51088" cy="5147487"/>
          </a:xfrm>
          <a:prstGeom prst="rect">
            <a:avLst/>
          </a:prstGeom>
        </p:spPr>
      </p:pic>
      <p:sp>
        <p:nvSpPr>
          <p:cNvPr id="16" name="Rectangle 15"/>
          <p:cNvSpPr/>
          <p:nvPr/>
        </p:nvSpPr>
        <p:spPr bwMode="auto">
          <a:xfrm rot="10800000">
            <a:off x="0" y="4476749"/>
            <a:ext cx="9144000" cy="672523"/>
          </a:xfrm>
          <a:prstGeom prst="rect">
            <a:avLst/>
          </a:prstGeom>
          <a:gradFill flip="none" rotWithShape="1">
            <a:gsLst>
              <a:gs pos="23000">
                <a:schemeClr val="tx1">
                  <a:alpha val="65000"/>
                </a:schemeClr>
              </a:gs>
              <a:gs pos="98000">
                <a:schemeClr val="tx1">
                  <a:alpha val="0"/>
                </a:schemeClr>
              </a:gs>
            </a:gsLst>
            <a:lin ang="5400000" scaled="1"/>
            <a:tileRect/>
          </a:gra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57200" y="4822040"/>
            <a:ext cx="8534400" cy="237757"/>
          </a:xfrm>
          <a:prstGeom prst="rect">
            <a:avLst/>
          </a:prstGeom>
          <a:noFill/>
          <a:effectLst>
            <a:glow rad="63500">
              <a:schemeClr val="bg1">
                <a:alpha val="40000"/>
              </a:schemeClr>
            </a:glow>
            <a:outerShdw blurRad="63500" sx="105000" sy="105000" algn="ctr" rotWithShape="0">
              <a:prstClr val="black">
                <a:alpha val="50000"/>
              </a:prstClr>
            </a:outerShdw>
          </a:effectLst>
        </p:spPr>
        <p:txBody>
          <a:bodyPr wrap="square" rtlCol="0">
            <a:spAutoFit/>
          </a:bodyPr>
          <a:lstStyle/>
          <a:p>
            <a:pPr algn="r"/>
            <a:r>
              <a:rPr lang="en-US" sz="1000" b="1"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BC Tripartite Education Agreement Celebration</a:t>
            </a:r>
            <a:endParaRPr lang="en-US"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bwMode="auto">
          <a:xfrm>
            <a:off x="0" y="0"/>
            <a:ext cx="9151088" cy="509216"/>
          </a:xfrm>
          <a:prstGeom prst="rect">
            <a:avLst/>
          </a:prstGeom>
          <a:solidFill>
            <a:srgbClr val="808183"/>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p:txBody>
          <a:bodyPr/>
          <a:lstStyle/>
          <a:p>
            <a:r>
              <a:rPr lang="en-US" dirty="0" smtClean="0">
                <a:solidFill>
                  <a:schemeClr val="bg1"/>
                </a:solidFill>
              </a:rPr>
              <a:t>EDUCATION</a:t>
            </a:r>
            <a:endParaRPr lang="en-US" dirty="0"/>
          </a:p>
        </p:txBody>
      </p:sp>
    </p:spTree>
    <p:extLst>
      <p:ext uri="{BB962C8B-B14F-4D97-AF65-F5344CB8AC3E}">
        <p14:creationId xmlns:p14="http://schemas.microsoft.com/office/powerpoint/2010/main" val="106037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587316" y="819150"/>
            <a:ext cx="3936479" cy="3740950"/>
          </a:xfrm>
          <a:prstGeom prst="roundRect">
            <a:avLst>
              <a:gd name="adj" fmla="val 4235"/>
            </a:avLst>
          </a:prstGeom>
          <a:solidFill>
            <a:srgbClr val="FFFFFF"/>
          </a:solidFill>
          <a:ln w="19050" cap="flat" cmpd="sng" algn="ctr">
            <a:solidFill>
              <a:schemeClr val="bg1">
                <a:lumMod val="6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496" indent="-190496" algn="ctr" defTabSz="914378">
              <a:tabLst>
                <a:tab pos="5714858" algn="l"/>
              </a:tabLst>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974305" y="3722372"/>
            <a:ext cx="3162500" cy="838200"/>
            <a:chOff x="974305" y="3722372"/>
            <a:chExt cx="3162500" cy="838200"/>
          </a:xfrm>
        </p:grpSpPr>
        <p:sp>
          <p:nvSpPr>
            <p:cNvPr id="19" name="Rectangle 18"/>
            <p:cNvSpPr/>
            <p:nvPr/>
          </p:nvSpPr>
          <p:spPr bwMode="auto">
            <a:xfrm>
              <a:off x="974305" y="3722372"/>
              <a:ext cx="3162500" cy="838200"/>
            </a:xfrm>
            <a:prstGeom prst="rect">
              <a:avLst/>
            </a:prstGeom>
            <a:solidFill>
              <a:schemeClr val="bg1">
                <a:lumMod val="65000"/>
              </a:schemeClr>
            </a:solidFill>
            <a:ln w="19050"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bodyPr>
            <a:lstStyle/>
            <a:p>
              <a:pPr marL="190496" indent="-190496" algn="ctr" defTabSz="914378">
                <a:tabLst>
                  <a:tab pos="5714858" algn="l"/>
                </a:tabLst>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18489" t="329" r="18353" b="51208"/>
            <a:stretch/>
          </p:blipFill>
          <p:spPr>
            <a:xfrm>
              <a:off x="1143001" y="3848023"/>
              <a:ext cx="571388" cy="571658"/>
            </a:xfrm>
            <a:prstGeom prst="ellipse">
              <a:avLst/>
            </a:prstGeom>
          </p:spPr>
        </p:pic>
        <p:sp>
          <p:nvSpPr>
            <p:cNvPr id="21" name="TextBox 20"/>
            <p:cNvSpPr txBox="1"/>
            <p:nvPr/>
          </p:nvSpPr>
          <p:spPr>
            <a:xfrm>
              <a:off x="1752601" y="3852750"/>
              <a:ext cx="2014434" cy="562205"/>
            </a:xfrm>
            <a:prstGeom prst="rect">
              <a:avLst/>
            </a:prstGeom>
            <a:noFill/>
          </p:spPr>
          <p:txBody>
            <a:bodyPr wrap="square" rtlCol="0">
              <a:spAutoFit/>
            </a:bodyPr>
            <a:lstStyle/>
            <a:p>
              <a:pPr defTabSz="914378">
                <a:spcAft>
                  <a:spcPts val="100"/>
                </a:spcAft>
              </a:pPr>
              <a:r>
                <a:rPr lang="en-US" sz="900" dirty="0">
                  <a:solidFill>
                    <a:srgbClr val="000000"/>
                  </a:solidFill>
                </a:rPr>
                <a:t>The </a:t>
              </a:r>
              <a:r>
                <a:rPr lang="en-US" sz="900" dirty="0" err="1">
                  <a:solidFill>
                    <a:srgbClr val="000000"/>
                  </a:solidFill>
                </a:rPr>
                <a:t>Honourable</a:t>
              </a:r>
              <a:r>
                <a:rPr lang="en-US" sz="900" dirty="0">
                  <a:solidFill>
                    <a:srgbClr val="000000"/>
                  </a:solidFill>
                </a:rPr>
                <a:t> Marc Miller</a:t>
              </a:r>
            </a:p>
            <a:p>
              <a:pPr defTabSz="914378">
                <a:spcAft>
                  <a:spcPts val="100"/>
                </a:spcAft>
              </a:pPr>
              <a:r>
                <a:rPr lang="en-US" sz="1200" dirty="0">
                  <a:solidFill>
                    <a:srgbClr val="000000"/>
                  </a:solidFill>
                </a:rPr>
                <a:t>Minister of </a:t>
              </a:r>
              <a:br>
                <a:rPr lang="en-US" sz="1200" dirty="0">
                  <a:solidFill>
                    <a:srgbClr val="000000"/>
                  </a:solidFill>
                </a:rPr>
              </a:br>
              <a:r>
                <a:rPr lang="en-US" sz="1200" dirty="0">
                  <a:solidFill>
                    <a:srgbClr val="000000"/>
                  </a:solidFill>
                </a:rPr>
                <a:t>Indigenous Services </a:t>
              </a:r>
            </a:p>
          </p:txBody>
        </p:sp>
      </p:grpSp>
      <p:sp>
        <p:nvSpPr>
          <p:cNvPr id="11" name="Rounded Rectangle 10"/>
          <p:cNvSpPr/>
          <p:nvPr/>
        </p:nvSpPr>
        <p:spPr bwMode="auto">
          <a:xfrm>
            <a:off x="4660651" y="819150"/>
            <a:ext cx="3936479" cy="3740950"/>
          </a:xfrm>
          <a:prstGeom prst="roundRect">
            <a:avLst>
              <a:gd name="adj" fmla="val 4235"/>
            </a:avLst>
          </a:prstGeom>
          <a:solidFill>
            <a:srgbClr val="FFFFFF"/>
          </a:solidFill>
          <a:ln w="19050" cap="flat" cmpd="sng" algn="ctr">
            <a:solidFill>
              <a:schemeClr val="bg1">
                <a:lumMod val="6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496" indent="-190496" algn="ctr" defTabSz="914378">
              <a:spcBef>
                <a:spcPts val="250"/>
              </a:spcBef>
              <a:tabLst>
                <a:tab pos="5714858" algn="l"/>
              </a:tabLst>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Content Placeholder 28"/>
          <p:cNvSpPr>
            <a:spLocks noGrp="1"/>
          </p:cNvSpPr>
          <p:nvPr>
            <p:ph idx="1"/>
          </p:nvPr>
        </p:nvSpPr>
        <p:spPr>
          <a:xfrm>
            <a:off x="841320" y="1109990"/>
            <a:ext cx="1755184" cy="2147561"/>
          </a:xfrm>
        </p:spPr>
        <p:txBody>
          <a:bodyPr>
            <a:noAutofit/>
          </a:bodyPr>
          <a:lstStyle/>
          <a:p>
            <a:pPr>
              <a:lnSpc>
                <a:spcPct val="90000"/>
              </a:lnSpc>
              <a:spcBef>
                <a:spcPts val="400"/>
              </a:spcBef>
              <a:spcAft>
                <a:spcPts val="0"/>
              </a:spcAft>
            </a:pPr>
            <a:r>
              <a:rPr lang="en-US" sz="1275" dirty="0"/>
              <a:t>Indian Status</a:t>
            </a:r>
          </a:p>
          <a:p>
            <a:pPr>
              <a:lnSpc>
                <a:spcPct val="90000"/>
              </a:lnSpc>
              <a:spcBef>
                <a:spcPts val="400"/>
              </a:spcBef>
              <a:spcAft>
                <a:spcPts val="0"/>
              </a:spcAft>
            </a:pPr>
            <a:r>
              <a:rPr lang="en-US" sz="1275" dirty="0"/>
              <a:t>Jordan’s Principle</a:t>
            </a:r>
          </a:p>
          <a:p>
            <a:pPr>
              <a:lnSpc>
                <a:spcPct val="90000"/>
              </a:lnSpc>
              <a:spcBef>
                <a:spcPts val="400"/>
              </a:spcBef>
              <a:spcAft>
                <a:spcPts val="0"/>
              </a:spcAft>
            </a:pPr>
            <a:r>
              <a:rPr lang="en-US" sz="1275" dirty="0"/>
              <a:t>Education</a:t>
            </a:r>
          </a:p>
          <a:p>
            <a:pPr>
              <a:lnSpc>
                <a:spcPct val="90000"/>
              </a:lnSpc>
              <a:spcBef>
                <a:spcPts val="400"/>
              </a:spcBef>
              <a:spcAft>
                <a:spcPts val="0"/>
              </a:spcAft>
            </a:pPr>
            <a:r>
              <a:rPr lang="en-US" sz="1275" dirty="0"/>
              <a:t>Water</a:t>
            </a:r>
          </a:p>
          <a:p>
            <a:pPr>
              <a:lnSpc>
                <a:spcPct val="90000"/>
              </a:lnSpc>
              <a:spcBef>
                <a:spcPts val="400"/>
              </a:spcBef>
              <a:spcAft>
                <a:spcPts val="0"/>
              </a:spcAft>
            </a:pPr>
            <a:r>
              <a:rPr lang="en-US" sz="1275" dirty="0"/>
              <a:t>Housing</a:t>
            </a:r>
          </a:p>
          <a:p>
            <a:pPr>
              <a:lnSpc>
                <a:spcPct val="90000"/>
              </a:lnSpc>
              <a:spcBef>
                <a:spcPts val="400"/>
              </a:spcBef>
              <a:spcAft>
                <a:spcPts val="0"/>
              </a:spcAft>
            </a:pPr>
            <a:r>
              <a:rPr lang="en-US" sz="1275" dirty="0"/>
              <a:t>Community infrastructure</a:t>
            </a:r>
          </a:p>
          <a:p>
            <a:pPr>
              <a:lnSpc>
                <a:spcPct val="90000"/>
              </a:lnSpc>
              <a:spcBef>
                <a:spcPts val="400"/>
              </a:spcBef>
              <a:spcAft>
                <a:spcPts val="0"/>
              </a:spcAft>
            </a:pPr>
            <a:r>
              <a:rPr lang="en-US" sz="1275" dirty="0"/>
              <a:t>Social programs</a:t>
            </a:r>
          </a:p>
          <a:p>
            <a:pPr>
              <a:lnSpc>
                <a:spcPct val="90000"/>
              </a:lnSpc>
              <a:spcBef>
                <a:spcPts val="400"/>
              </a:spcBef>
              <a:spcAft>
                <a:spcPts val="0"/>
              </a:spcAft>
            </a:pPr>
            <a:r>
              <a:rPr lang="en-US" sz="1275" dirty="0"/>
              <a:t>New fiscal relationship</a:t>
            </a:r>
          </a:p>
        </p:txBody>
      </p:sp>
      <p:sp>
        <p:nvSpPr>
          <p:cNvPr id="4" name="Slide Number Placeholder 3"/>
          <p:cNvSpPr>
            <a:spLocks noGrp="1"/>
          </p:cNvSpPr>
          <p:nvPr>
            <p:ph type="sldNum" sz="quarter" idx="4"/>
          </p:nvPr>
        </p:nvSpPr>
        <p:spPr/>
        <p:txBody>
          <a:bodyPr/>
          <a:lstStyle/>
          <a:p>
            <a:pPr defTabSz="914378">
              <a:defRPr/>
            </a:pPr>
            <a:fld id="{E00B6E52-F07A-44C8-B7AE-D6EEC3D50429}" type="slidenum">
              <a:rPr lang="en-CA">
                <a:solidFill>
                  <a:srgbClr val="000000">
                    <a:lumMod val="85000"/>
                    <a:lumOff val="15000"/>
                  </a:srgbClr>
                </a:solidFill>
                <a:latin typeface="Arial"/>
              </a:rPr>
              <a:pPr defTabSz="914378">
                <a:defRPr/>
              </a:pPr>
              <a:t>2</a:t>
            </a:fld>
            <a:endParaRPr lang="en-CA" dirty="0">
              <a:solidFill>
                <a:srgbClr val="000000">
                  <a:lumMod val="85000"/>
                  <a:lumOff val="15000"/>
                </a:srgbClr>
              </a:solidFill>
              <a:latin typeface="Arial"/>
            </a:endParaRPr>
          </a:p>
        </p:txBody>
      </p:sp>
      <p:grpSp>
        <p:nvGrpSpPr>
          <p:cNvPr id="5" name="Group 4"/>
          <p:cNvGrpSpPr/>
          <p:nvPr/>
        </p:nvGrpSpPr>
        <p:grpSpPr>
          <a:xfrm>
            <a:off x="5028691" y="3722372"/>
            <a:ext cx="3200399" cy="837728"/>
            <a:chOff x="5028691" y="3722372"/>
            <a:chExt cx="3200399" cy="837728"/>
          </a:xfrm>
        </p:grpSpPr>
        <p:sp>
          <p:nvSpPr>
            <p:cNvPr id="10" name="Rectangle 9"/>
            <p:cNvSpPr/>
            <p:nvPr/>
          </p:nvSpPr>
          <p:spPr bwMode="auto">
            <a:xfrm>
              <a:off x="5028691" y="3722372"/>
              <a:ext cx="3200399" cy="837728"/>
            </a:xfrm>
            <a:prstGeom prst="rect">
              <a:avLst/>
            </a:prstGeom>
            <a:solidFill>
              <a:schemeClr val="bg1">
                <a:lumMod val="65000"/>
              </a:schemeClr>
            </a:solidFill>
            <a:ln w="19050"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bodyPr>
            <a:lstStyle/>
            <a:p>
              <a:pPr marL="190496" indent="-190496" algn="ctr" defTabSz="914378">
                <a:tabLst>
                  <a:tab pos="5714858" algn="l"/>
                </a:tabLst>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20" b="22926"/>
            <a:stretch/>
          </p:blipFill>
          <p:spPr>
            <a:xfrm>
              <a:off x="5235644" y="3843609"/>
              <a:ext cx="577075" cy="576072"/>
            </a:xfrm>
            <a:prstGeom prst="ellipse">
              <a:avLst/>
            </a:prstGeom>
          </p:spPr>
        </p:pic>
        <p:sp>
          <p:nvSpPr>
            <p:cNvPr id="15" name="TextBox 14"/>
            <p:cNvSpPr txBox="1"/>
            <p:nvPr/>
          </p:nvSpPr>
          <p:spPr>
            <a:xfrm>
              <a:off x="5877788" y="3852750"/>
              <a:ext cx="2145879" cy="562205"/>
            </a:xfrm>
            <a:prstGeom prst="rect">
              <a:avLst/>
            </a:prstGeom>
            <a:noFill/>
          </p:spPr>
          <p:txBody>
            <a:bodyPr wrap="square" rtlCol="0">
              <a:spAutoFit/>
            </a:bodyPr>
            <a:lstStyle/>
            <a:p>
              <a:pPr defTabSz="914378">
                <a:spcAft>
                  <a:spcPts val="100"/>
                </a:spcAft>
              </a:pPr>
              <a:r>
                <a:rPr lang="en-US" sz="900" dirty="0">
                  <a:solidFill>
                    <a:srgbClr val="000000"/>
                  </a:solidFill>
                </a:rPr>
                <a:t>The </a:t>
              </a:r>
              <a:r>
                <a:rPr lang="en-US" sz="900" dirty="0" err="1">
                  <a:solidFill>
                    <a:srgbClr val="000000"/>
                  </a:solidFill>
                </a:rPr>
                <a:t>Honourable</a:t>
              </a:r>
              <a:r>
                <a:rPr lang="en-US" sz="900" dirty="0">
                  <a:solidFill>
                    <a:srgbClr val="000000"/>
                  </a:solidFill>
                </a:rPr>
                <a:t> Carolyn Bennett</a:t>
              </a:r>
            </a:p>
            <a:p>
              <a:pPr defTabSz="914378"/>
              <a:r>
                <a:rPr lang="en-US" sz="1200" dirty="0">
                  <a:solidFill>
                    <a:srgbClr val="000000"/>
                  </a:solidFill>
                </a:rPr>
                <a:t>Minister of Crown-Indigenous Relations</a:t>
              </a:r>
            </a:p>
          </p:txBody>
        </p:sp>
      </p:grpSp>
      <p:sp>
        <p:nvSpPr>
          <p:cNvPr id="33" name="Content Placeholder 28"/>
          <p:cNvSpPr txBox="1">
            <a:spLocks/>
          </p:cNvSpPr>
          <p:nvPr/>
        </p:nvSpPr>
        <p:spPr bwMode="auto">
          <a:xfrm>
            <a:off x="2631756" y="1107017"/>
            <a:ext cx="1635445" cy="215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190496" indent="-190496" defTabSz="914378">
              <a:spcBef>
                <a:spcPts val="400"/>
              </a:spcBef>
              <a:spcAft>
                <a:spcPts val="0"/>
              </a:spcAft>
              <a:tabLst>
                <a:tab pos="5714858" algn="l"/>
              </a:tabLst>
            </a:pPr>
            <a:r>
              <a:rPr lang="en-US" sz="1275" dirty="0"/>
              <a:t>Emergency management</a:t>
            </a:r>
          </a:p>
          <a:p>
            <a:pPr marL="190496" indent="-190496" defTabSz="914378">
              <a:spcBef>
                <a:spcPts val="400"/>
              </a:spcBef>
              <a:spcAft>
                <a:spcPts val="0"/>
              </a:spcAft>
              <a:tabLst>
                <a:tab pos="5714858" algn="l"/>
              </a:tabLst>
            </a:pPr>
            <a:r>
              <a:rPr lang="en-US" sz="1275" kern="0" dirty="0"/>
              <a:t>Lands and economic development</a:t>
            </a:r>
          </a:p>
          <a:p>
            <a:pPr marL="190496" indent="-190496" defTabSz="914378">
              <a:spcBef>
                <a:spcPts val="400"/>
              </a:spcBef>
              <a:spcAft>
                <a:spcPts val="0"/>
              </a:spcAft>
              <a:tabLst>
                <a:tab pos="5714858" algn="l"/>
              </a:tabLst>
            </a:pPr>
            <a:r>
              <a:rPr lang="en-US" sz="1275" kern="0" dirty="0"/>
              <a:t>Child and family services</a:t>
            </a:r>
          </a:p>
          <a:p>
            <a:pPr marL="190496" indent="-190496" defTabSz="914378">
              <a:spcBef>
                <a:spcPts val="400"/>
              </a:spcBef>
              <a:spcAft>
                <a:spcPts val="0"/>
              </a:spcAft>
              <a:tabLst>
                <a:tab pos="5714858" algn="l"/>
              </a:tabLst>
            </a:pPr>
            <a:r>
              <a:rPr lang="en-US" sz="1275" kern="0" dirty="0"/>
              <a:t>Income assistance and violence prevention</a:t>
            </a:r>
          </a:p>
          <a:p>
            <a:pPr marL="0" indent="0" defTabSz="914378">
              <a:spcBef>
                <a:spcPts val="400"/>
              </a:spcBef>
              <a:spcAft>
                <a:spcPts val="0"/>
              </a:spcAft>
              <a:buNone/>
              <a:tabLst>
                <a:tab pos="5714858" algn="l"/>
              </a:tabLst>
            </a:pPr>
            <a:endParaRPr lang="en-US" sz="1275" kern="0" dirty="0"/>
          </a:p>
        </p:txBody>
      </p:sp>
      <p:sp>
        <p:nvSpPr>
          <p:cNvPr id="34" name="Content Placeholder 28"/>
          <p:cNvSpPr txBox="1">
            <a:spLocks/>
          </p:cNvSpPr>
          <p:nvPr/>
        </p:nvSpPr>
        <p:spPr bwMode="auto">
          <a:xfrm>
            <a:off x="4906649" y="1107018"/>
            <a:ext cx="3322441" cy="242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190496" indent="-190496" defTabSz="914378">
              <a:spcBef>
                <a:spcPts val="400"/>
              </a:spcBef>
              <a:spcAft>
                <a:spcPts val="0"/>
              </a:spcAft>
              <a:tabLst>
                <a:tab pos="5714858" algn="l"/>
              </a:tabLst>
            </a:pPr>
            <a:r>
              <a:rPr lang="en-US" sz="1275" kern="0" dirty="0"/>
              <a:t>Negotiating treaties, agreements and </a:t>
            </a:r>
            <a:r>
              <a:rPr lang="en-US" sz="1275" kern="0" dirty="0" smtClean="0"/>
              <a:t/>
            </a:r>
            <a:br>
              <a:rPr lang="en-US" sz="1275" kern="0" dirty="0" smtClean="0"/>
            </a:br>
            <a:r>
              <a:rPr lang="en-US" sz="1275" kern="0" dirty="0" smtClean="0"/>
              <a:t>other </a:t>
            </a:r>
            <a:r>
              <a:rPr lang="en-US" sz="1275" kern="0" dirty="0"/>
              <a:t>constructive </a:t>
            </a:r>
            <a:r>
              <a:rPr lang="en-US" sz="1275" kern="0" dirty="0" smtClean="0"/>
              <a:t>arrangements on </a:t>
            </a:r>
            <a:br>
              <a:rPr lang="en-US" sz="1275" kern="0" dirty="0" smtClean="0"/>
            </a:br>
            <a:r>
              <a:rPr lang="en-US" sz="1275" kern="0" dirty="0" smtClean="0"/>
              <a:t>Section 35 rights</a:t>
            </a:r>
            <a:endParaRPr lang="en-US" sz="1275" kern="0" dirty="0"/>
          </a:p>
          <a:p>
            <a:pPr marL="190496" indent="-190496" defTabSz="914378">
              <a:spcBef>
                <a:spcPts val="400"/>
              </a:spcBef>
              <a:spcAft>
                <a:spcPts val="0"/>
              </a:spcAft>
              <a:tabLst>
                <a:tab pos="5714858" algn="l"/>
              </a:tabLst>
            </a:pPr>
            <a:r>
              <a:rPr lang="en-US" sz="1275" kern="0" dirty="0"/>
              <a:t>Settling </a:t>
            </a:r>
            <a:r>
              <a:rPr lang="en-US" sz="1275" kern="0" dirty="0" smtClean="0"/>
              <a:t>specific </a:t>
            </a:r>
            <a:r>
              <a:rPr lang="en-US" sz="1275" kern="0" dirty="0"/>
              <a:t>c</a:t>
            </a:r>
            <a:r>
              <a:rPr lang="en-US" sz="1275" kern="0" dirty="0" smtClean="0"/>
              <a:t>laims</a:t>
            </a:r>
            <a:endParaRPr lang="en-US" sz="1275" kern="0" dirty="0"/>
          </a:p>
          <a:p>
            <a:pPr marL="190496" indent="-190496" defTabSz="914378">
              <a:spcBef>
                <a:spcPts val="400"/>
              </a:spcBef>
              <a:spcAft>
                <a:spcPts val="0"/>
              </a:spcAft>
              <a:tabLst>
                <a:tab pos="5714858" algn="l"/>
              </a:tabLst>
            </a:pPr>
            <a:r>
              <a:rPr lang="en-US" sz="1275" kern="0" dirty="0"/>
              <a:t>Consultation, engagement and the duty to consult</a:t>
            </a:r>
          </a:p>
          <a:p>
            <a:pPr marL="190496" indent="-190496" defTabSz="914378">
              <a:spcBef>
                <a:spcPts val="400"/>
              </a:spcBef>
              <a:spcAft>
                <a:spcPts val="0"/>
              </a:spcAft>
              <a:tabLst>
                <a:tab pos="5714858" algn="l"/>
              </a:tabLst>
            </a:pPr>
            <a:r>
              <a:rPr lang="en-US" sz="1275" kern="0" dirty="0" smtClean="0"/>
              <a:t>National </a:t>
            </a:r>
            <a:r>
              <a:rPr lang="en-US" sz="1275" kern="0" dirty="0"/>
              <a:t>Action Plan on MMIWG</a:t>
            </a:r>
          </a:p>
          <a:p>
            <a:pPr marL="190496" indent="-190496" defTabSz="914378">
              <a:spcBef>
                <a:spcPts val="400"/>
              </a:spcBef>
              <a:spcAft>
                <a:spcPts val="0"/>
              </a:spcAft>
              <a:tabLst>
                <a:tab pos="5714858" algn="l"/>
              </a:tabLst>
            </a:pPr>
            <a:r>
              <a:rPr lang="en-US" sz="1275" kern="0" dirty="0"/>
              <a:t>Support to the Minister of Justice on UNDRIP legislation</a:t>
            </a:r>
          </a:p>
          <a:p>
            <a:pPr marL="190496" indent="-190496" defTabSz="914378">
              <a:spcBef>
                <a:spcPts val="400"/>
              </a:spcBef>
              <a:spcAft>
                <a:spcPts val="0"/>
              </a:spcAft>
              <a:tabLst>
                <a:tab pos="5714858" algn="l"/>
              </a:tabLst>
            </a:pPr>
            <a:r>
              <a:rPr lang="en-US" sz="1275" kern="0" dirty="0"/>
              <a:t>Redesign of the Comprehensive Claims and Inherent Rights policies</a:t>
            </a:r>
          </a:p>
        </p:txBody>
      </p:sp>
      <p:sp>
        <p:nvSpPr>
          <p:cNvPr id="20" name="Rectangle 19"/>
          <p:cNvSpPr/>
          <p:nvPr/>
        </p:nvSpPr>
        <p:spPr bwMode="auto">
          <a:xfrm>
            <a:off x="0" y="-9525"/>
            <a:ext cx="9144000" cy="509216"/>
          </a:xfrm>
          <a:prstGeom prst="rect">
            <a:avLst/>
          </a:prstGeom>
          <a:solidFill>
            <a:srgbClr val="FFC000"/>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496" indent="-190496" algn="ctr" defTabSz="914378">
              <a:tabLst>
                <a:tab pos="5714858" algn="l"/>
              </a:tabLst>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2" name="Title 7"/>
          <p:cNvSpPr txBox="1">
            <a:spLocks/>
          </p:cNvSpPr>
          <p:nvPr/>
        </p:nvSpPr>
        <p:spPr bwMode="auto">
          <a:xfrm>
            <a:off x="533400" y="209550"/>
            <a:ext cx="7696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2400"/>
              </a:lnSpc>
              <a:spcBef>
                <a:spcPct val="0"/>
              </a:spcBef>
              <a:spcAft>
                <a:spcPct val="0"/>
              </a:spcAft>
              <a:defRPr sz="2400" b="1"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vl2pPr algn="l" rtl="0" eaLnBrk="0" fontAlgn="base" hangingPunct="0">
              <a:lnSpc>
                <a:spcPts val="2400"/>
              </a:lnSpc>
              <a:spcBef>
                <a:spcPct val="0"/>
              </a:spcBef>
              <a:spcAft>
                <a:spcPct val="0"/>
              </a:spcAft>
              <a:defRPr sz="2400" b="1">
                <a:solidFill>
                  <a:srgbClr val="000000"/>
                </a:solidFill>
                <a:latin typeface="Arial" charset="0"/>
              </a:defRPr>
            </a:lvl2pPr>
            <a:lvl3pPr algn="l" rtl="0" eaLnBrk="0" fontAlgn="base" hangingPunct="0">
              <a:lnSpc>
                <a:spcPts val="2400"/>
              </a:lnSpc>
              <a:spcBef>
                <a:spcPct val="0"/>
              </a:spcBef>
              <a:spcAft>
                <a:spcPct val="0"/>
              </a:spcAft>
              <a:defRPr sz="2400" b="1">
                <a:solidFill>
                  <a:srgbClr val="000000"/>
                </a:solidFill>
                <a:latin typeface="Arial" charset="0"/>
              </a:defRPr>
            </a:lvl3pPr>
            <a:lvl4pPr algn="l" rtl="0" eaLnBrk="0" fontAlgn="base" hangingPunct="0">
              <a:lnSpc>
                <a:spcPts val="2400"/>
              </a:lnSpc>
              <a:spcBef>
                <a:spcPct val="0"/>
              </a:spcBef>
              <a:spcAft>
                <a:spcPct val="0"/>
              </a:spcAft>
              <a:defRPr sz="2400" b="1">
                <a:solidFill>
                  <a:srgbClr val="000000"/>
                </a:solidFill>
                <a:latin typeface="Arial" charset="0"/>
              </a:defRPr>
            </a:lvl4pPr>
            <a:lvl5pPr algn="l" rtl="0" eaLnBrk="0" fontAlgn="base" hangingPunct="0">
              <a:lnSpc>
                <a:spcPts val="2400"/>
              </a:lnSpc>
              <a:spcBef>
                <a:spcPct val="0"/>
              </a:spcBef>
              <a:spcAft>
                <a:spcPct val="0"/>
              </a:spcAft>
              <a:defRPr sz="2400" b="1">
                <a:solidFill>
                  <a:srgbClr val="000000"/>
                </a:solidFill>
                <a:latin typeface="Arial" charset="0"/>
              </a:defRPr>
            </a:lvl5pPr>
            <a:lvl6pPr marL="457200" algn="l" rtl="0" fontAlgn="base">
              <a:lnSpc>
                <a:spcPts val="2400"/>
              </a:lnSpc>
              <a:spcBef>
                <a:spcPct val="0"/>
              </a:spcBef>
              <a:spcAft>
                <a:spcPct val="0"/>
              </a:spcAft>
              <a:defRPr sz="2400" b="1">
                <a:solidFill>
                  <a:srgbClr val="000000"/>
                </a:solidFill>
                <a:latin typeface="Arial" charset="0"/>
              </a:defRPr>
            </a:lvl6pPr>
            <a:lvl7pPr marL="914400" algn="l" rtl="0" fontAlgn="base">
              <a:lnSpc>
                <a:spcPts val="2400"/>
              </a:lnSpc>
              <a:spcBef>
                <a:spcPct val="0"/>
              </a:spcBef>
              <a:spcAft>
                <a:spcPct val="0"/>
              </a:spcAft>
              <a:defRPr sz="2400" b="1">
                <a:solidFill>
                  <a:srgbClr val="000000"/>
                </a:solidFill>
                <a:latin typeface="Arial" charset="0"/>
              </a:defRPr>
            </a:lvl7pPr>
            <a:lvl8pPr marL="1371600" algn="l" rtl="0" fontAlgn="base">
              <a:lnSpc>
                <a:spcPts val="2400"/>
              </a:lnSpc>
              <a:spcBef>
                <a:spcPct val="0"/>
              </a:spcBef>
              <a:spcAft>
                <a:spcPct val="0"/>
              </a:spcAft>
              <a:defRPr sz="2400" b="1">
                <a:solidFill>
                  <a:srgbClr val="000000"/>
                </a:solidFill>
                <a:latin typeface="Arial" charset="0"/>
              </a:defRPr>
            </a:lvl8pPr>
            <a:lvl9pPr marL="1828800" algn="l" rtl="0" fontAlgn="base">
              <a:lnSpc>
                <a:spcPts val="2400"/>
              </a:lnSpc>
              <a:spcBef>
                <a:spcPct val="0"/>
              </a:spcBef>
              <a:spcAft>
                <a:spcPct val="0"/>
              </a:spcAft>
              <a:defRPr sz="2400" b="1">
                <a:solidFill>
                  <a:srgbClr val="000000"/>
                </a:solidFill>
                <a:latin typeface="Arial" charset="0"/>
              </a:defRPr>
            </a:lvl9pPr>
          </a:lstStyle>
          <a:p>
            <a:pPr defTabSz="914378"/>
            <a:r>
              <a:rPr lang="en-US" kern="0" dirty="0">
                <a:solidFill>
                  <a:srgbClr val="000000">
                    <a:lumMod val="85000"/>
                    <a:lumOff val="15000"/>
                  </a:srgbClr>
                </a:solidFill>
              </a:rPr>
              <a:t>TWO DEPARTMENTS: DIFFERENT ROLES</a:t>
            </a:r>
          </a:p>
        </p:txBody>
      </p:sp>
    </p:spTree>
    <p:extLst>
      <p:ext uri="{BB962C8B-B14F-4D97-AF65-F5344CB8AC3E}">
        <p14:creationId xmlns:p14="http://schemas.microsoft.com/office/powerpoint/2010/main" val="33591686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2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2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2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3"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0"/>
            <a:ext cx="9151088" cy="509216"/>
          </a:xfrm>
          <a:prstGeom prst="rect">
            <a:avLst/>
          </a:prstGeom>
          <a:solidFill>
            <a:srgbClr val="808183"/>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a:solidFill>
                  <a:schemeClr val="bg1"/>
                </a:solidFill>
              </a:rPr>
              <a:t>EDUCATION</a:t>
            </a:r>
            <a:endParaRPr lang="en-US" dirty="0"/>
          </a:p>
        </p:txBody>
      </p:sp>
      <p:sp>
        <p:nvSpPr>
          <p:cNvPr id="9" name="Slide Number Placeholder 8"/>
          <p:cNvSpPr>
            <a:spLocks noGrp="1"/>
          </p:cNvSpPr>
          <p:nvPr>
            <p:ph type="sldNum" sz="quarter" idx="4"/>
          </p:nvPr>
        </p:nvSpPr>
        <p:spPr/>
        <p:txBody>
          <a:bodyPr/>
          <a:lstStyle/>
          <a:p>
            <a:pPr marL="0" marR="0" lvl="0" indent="0" algn="ctr" defTabSz="914400" rtl="0" eaLnBrk="1" fontAlgn="base" latinLnBrk="0" hangingPunct="1">
              <a:lnSpc>
                <a:spcPct val="90000"/>
              </a:lnSpc>
              <a:spcBef>
                <a:spcPct val="0"/>
              </a:spcBef>
              <a:spcAft>
                <a:spcPct val="37000"/>
              </a:spcAft>
              <a:buClrTx/>
              <a:buSzTx/>
              <a:buFontTx/>
              <a:buNone/>
              <a:tabLst/>
              <a:defRPr/>
            </a:pPr>
            <a:fld id="{E00B6E52-F07A-44C8-B7AE-D6EEC3D50429}" type="slidenum">
              <a:rPr kumimoji="0" lang="en-CA" sz="1100" b="0" i="0" u="none" strike="noStrike" kern="1200" cap="none" spc="0" normalizeH="0" baseline="0" noProof="0" smtClean="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rPr>
              <a:pPr marL="0" marR="0" lvl="0" indent="0" algn="ctr" defTabSz="914400" rtl="0" eaLnBrk="1" fontAlgn="base" latinLnBrk="0" hangingPunct="1">
                <a:lnSpc>
                  <a:spcPct val="90000"/>
                </a:lnSpc>
                <a:spcBef>
                  <a:spcPct val="0"/>
                </a:spcBef>
                <a:spcAft>
                  <a:spcPct val="37000"/>
                </a:spcAft>
                <a:buClrTx/>
                <a:buSzTx/>
                <a:buFontTx/>
                <a:buNone/>
                <a:tabLst/>
                <a:defRPr/>
              </a:pPr>
              <a:t>20</a:t>
            </a:fld>
            <a:endParaRPr kumimoji="0" lang="en-CA" sz="1100" b="0" i="0" u="none" strike="noStrike" kern="1200" cap="none" spc="0" normalizeH="0" baseline="0" noProof="0" dirty="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endParaRPr>
          </a:p>
        </p:txBody>
      </p:sp>
      <p:sp>
        <p:nvSpPr>
          <p:cNvPr id="17"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marR="0" lvl="0" indent="0" algn="r" defTabSz="914400" rtl="0" eaLnBrk="0" fontAlgn="base" latinLnBrk="0" hangingPunct="0">
              <a:lnSpc>
                <a:spcPct val="107000"/>
              </a:lnSpc>
              <a:spcBef>
                <a:spcPct val="0"/>
              </a:spcBef>
              <a:spcAft>
                <a:spcPct val="0"/>
              </a:spcAft>
              <a:buClrTx/>
              <a:buSzTx/>
              <a:buFontTx/>
              <a:buNone/>
              <a:tabLst>
                <a:tab pos="5715000" algn="l"/>
              </a:tabLst>
              <a:defRPr/>
            </a:pPr>
            <a:r>
              <a:rPr kumimoji="0" lang="en-US" altLang="en-US" sz="900" b="0" i="0" u="none" strike="noStrike" kern="1200" cap="none" spc="0" normalizeH="0" baseline="0" noProof="0" dirty="0" smtClean="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rPr>
              <a:t>Data as of January 3, 2020</a:t>
            </a:r>
            <a:endParaRPr kumimoji="0" lang="en-CA" altLang="en-US" sz="900" b="0" i="0" u="none" strike="noStrike" kern="1200" cap="none" spc="0" normalizeH="0" baseline="0" noProof="0" dirty="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bwMode="auto">
          <a:xfrm>
            <a:off x="1348740" y="895350"/>
            <a:ext cx="7802348" cy="342900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bwMode="auto">
          <a:xfrm>
            <a:off x="1067621" y="895350"/>
            <a:ext cx="281120" cy="3429000"/>
          </a:xfrm>
          <a:prstGeom prst="rect">
            <a:avLst/>
          </a:prstGeom>
          <a:solidFill>
            <a:srgbClr val="B1B2B3"/>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63" r="10799"/>
          <a:stretch/>
        </p:blipFill>
        <p:spPr>
          <a:xfrm>
            <a:off x="4198621" y="895350"/>
            <a:ext cx="4953000" cy="3429000"/>
          </a:xfrm>
          <a:prstGeom prst="rect">
            <a:avLst/>
          </a:prstGeom>
        </p:spPr>
      </p:pic>
      <p:sp>
        <p:nvSpPr>
          <p:cNvPr id="44" name="TextBox 43"/>
          <p:cNvSpPr txBox="1"/>
          <p:nvPr/>
        </p:nvSpPr>
        <p:spPr>
          <a:xfrm>
            <a:off x="2057400" y="2085404"/>
            <a:ext cx="5867400" cy="1029000"/>
          </a:xfrm>
          <a:prstGeom prst="rect">
            <a:avLst/>
          </a:prstGeom>
          <a:noFill/>
        </p:spPr>
        <p:txBody>
          <a:bodyPr wrap="square" rtlCol="0">
            <a:spAutoFit/>
          </a:bodyPr>
          <a:lstStyle/>
          <a:p>
            <a:pPr>
              <a:spcAft>
                <a:spcPts val="500"/>
              </a:spcAft>
            </a:pPr>
            <a:r>
              <a:rPr lang="en-US" sz="1400" b="1" dirty="0" smtClean="0">
                <a:latin typeface="Tahoma" panose="020B0604030504040204" pitchFamily="34" charset="0"/>
                <a:ea typeface="Tahoma" panose="020B0604030504040204" pitchFamily="34" charset="0"/>
                <a:cs typeface="Tahoma" panose="020B0604030504040204" pitchFamily="34" charset="0"/>
              </a:rPr>
              <a:t>BUDGET</a:t>
            </a:r>
          </a:p>
          <a:p>
            <a:r>
              <a:rPr lang="en-US" sz="3600" b="1" dirty="0" smtClean="0">
                <a:latin typeface="Tahoma" panose="020B0604030504040204" pitchFamily="34" charset="0"/>
                <a:ea typeface="Tahoma" panose="020B0604030504040204" pitchFamily="34" charset="0"/>
                <a:cs typeface="Tahoma" panose="020B0604030504040204" pitchFamily="34" charset="0"/>
              </a:rPr>
              <a:t>$357.4</a:t>
            </a:r>
            <a:r>
              <a:rPr lang="en-US" sz="1600" dirty="0" smtClean="0">
                <a:latin typeface="Tahoma" panose="020B0604030504040204" pitchFamily="34" charset="0"/>
                <a:ea typeface="Tahoma" panose="020B0604030504040204" pitchFamily="34" charset="0"/>
                <a:cs typeface="Tahoma" panose="020B0604030504040204" pitchFamily="34" charset="0"/>
              </a:rPr>
              <a:t> million</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r>
              <a:rPr lang="en-US" sz="1300" dirty="0" smtClean="0">
                <a:latin typeface="Tahoma" panose="020B0604030504040204" pitchFamily="34" charset="0"/>
                <a:ea typeface="Tahoma" panose="020B0604030504040204" pitchFamily="34" charset="0"/>
                <a:cs typeface="Tahoma" panose="020B0604030504040204" pitchFamily="34" charset="0"/>
              </a:rPr>
              <a:t>(33% of BC Region budget)</a:t>
            </a:r>
          </a:p>
        </p:txBody>
      </p:sp>
    </p:spTree>
    <p:extLst>
      <p:ext uri="{BB962C8B-B14F-4D97-AF65-F5344CB8AC3E}">
        <p14:creationId xmlns:p14="http://schemas.microsoft.com/office/powerpoint/2010/main" val="2921946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0"/>
            <a:ext cx="9151088" cy="509216"/>
          </a:xfrm>
          <a:prstGeom prst="rect">
            <a:avLst/>
          </a:prstGeom>
          <a:solidFill>
            <a:srgbClr val="808183"/>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a:solidFill>
                  <a:schemeClr val="bg1"/>
                </a:solidFill>
              </a:rPr>
              <a:t>EDUCATION – HIGHLIGHTS </a:t>
            </a:r>
            <a:endParaRPr lang="en-US" dirty="0"/>
          </a:p>
        </p:txBody>
      </p:sp>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21</a:t>
            </a:fld>
            <a:endParaRPr lang="en-CA" dirty="0"/>
          </a:p>
        </p:txBody>
      </p:sp>
      <p:sp>
        <p:nvSpPr>
          <p:cNvPr id="21"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endParaRPr lang="en-CA" altLang="en-US" sz="900" dirty="0">
              <a:solidFill>
                <a:schemeClr val="tx1">
                  <a:lumMod val="75000"/>
                  <a:lumOff val="25000"/>
                </a:schemeClr>
              </a:solidFill>
            </a:endParaRPr>
          </a:p>
        </p:txBody>
      </p:sp>
      <p:sp>
        <p:nvSpPr>
          <p:cNvPr id="11" name="Content Placeholder 2"/>
          <p:cNvSpPr txBox="1">
            <a:spLocks/>
          </p:cNvSpPr>
          <p:nvPr/>
        </p:nvSpPr>
        <p:spPr>
          <a:xfrm>
            <a:off x="3657600" y="1246399"/>
            <a:ext cx="4629150" cy="1079479"/>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a:lnSpc>
                <a:spcPct val="100000"/>
              </a:lnSpc>
            </a:pPr>
            <a:endParaRPr lang="en-US" kern="0" dirty="0" smtClean="0">
              <a:solidFill>
                <a:schemeClr val="tx1"/>
              </a:solidFill>
            </a:endParaRPr>
          </a:p>
        </p:txBody>
      </p:sp>
      <p:sp>
        <p:nvSpPr>
          <p:cNvPr id="12" name="Rectangle 11"/>
          <p:cNvSpPr/>
          <p:nvPr/>
        </p:nvSpPr>
        <p:spPr>
          <a:xfrm>
            <a:off x="1676400" y="3181350"/>
            <a:ext cx="2362200" cy="523220"/>
          </a:xfrm>
          <a:prstGeom prst="rect">
            <a:avLst/>
          </a:prstGeom>
        </p:spPr>
        <p:txBody>
          <a:bodyPr wrap="square">
            <a:spAutoFit/>
          </a:bodyPr>
          <a:lstStyle/>
          <a:p>
            <a:pPr algn="ctr">
              <a:lnSpc>
                <a:spcPct val="100000"/>
              </a:lnSpc>
            </a:pPr>
            <a:r>
              <a:rPr lang="en-US" sz="14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Funding for </a:t>
            </a:r>
            <a:r>
              <a:rPr lang="en-US" sz="14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connectivity</a:t>
            </a:r>
            <a:br>
              <a:rPr lang="en-US" sz="14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400" kern="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 </a:t>
            </a:r>
            <a:r>
              <a:rPr lang="en-US" sz="14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First Nation schools</a:t>
            </a:r>
            <a:endParaRPr lang="en-US" sz="1200" kern="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4769545" y="3181350"/>
            <a:ext cx="2771002" cy="738664"/>
          </a:xfrm>
          <a:prstGeom prst="rect">
            <a:avLst/>
          </a:prstGeom>
        </p:spPr>
        <p:txBody>
          <a:bodyPr wrap="square">
            <a:spAutoFit/>
          </a:bodyPr>
          <a:lstStyle/>
          <a:p>
            <a:pPr algn="ctr">
              <a:lnSpc>
                <a:spcPct val="100000"/>
              </a:lnSpc>
            </a:pP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Opening of the new </a:t>
            </a: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r>
            <a:b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400" dirty="0" err="1"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Qwam</a:t>
            </a: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Qwum</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1400" dirty="0" err="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Stuwixwulh</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r>
            <a:b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Community </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School</a:t>
            </a:r>
            <a:endPar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5" name="Straight Connector 14"/>
          <p:cNvCxnSpPr/>
          <p:nvPr/>
        </p:nvCxnSpPr>
        <p:spPr bwMode="auto">
          <a:xfrm flipH="1">
            <a:off x="0" y="2548835"/>
            <a:ext cx="9144000" cy="59214"/>
          </a:xfrm>
          <a:prstGeom prst="line">
            <a:avLst/>
          </a:prstGeom>
          <a:solidFill>
            <a:srgbClr val="E5E5CC"/>
          </a:solidFill>
          <a:ln w="25400" cap="flat" cmpd="sng" algn="ctr">
            <a:solidFill>
              <a:srgbClr val="595959"/>
            </a:solidFill>
            <a:prstDash val="solid"/>
            <a:round/>
            <a:headEnd type="none" w="med" len="med"/>
            <a:tailEnd type="none" w="med" len="med"/>
          </a:ln>
          <a:effectLst/>
        </p:spPr>
      </p:cxn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920" t="3313" r="5124" b="276"/>
          <a:stretch/>
        </p:blipFill>
        <p:spPr>
          <a:xfrm>
            <a:off x="1676400" y="1353943"/>
            <a:ext cx="2357706" cy="1704618"/>
          </a:xfrm>
          <a:prstGeom prst="roundRect">
            <a:avLst>
              <a:gd name="adj" fmla="val 6045"/>
            </a:avLst>
          </a:prstGeom>
          <a:ln w="25400">
            <a:solidFill>
              <a:srgbClr val="595959"/>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7955"/>
          <a:stretch/>
        </p:blipFill>
        <p:spPr>
          <a:xfrm>
            <a:off x="4975573" y="1354747"/>
            <a:ext cx="2358947" cy="1708524"/>
          </a:xfrm>
          <a:prstGeom prst="roundRect">
            <a:avLst>
              <a:gd name="adj" fmla="val 6400"/>
            </a:avLst>
          </a:prstGeom>
          <a:ln w="25400">
            <a:solidFill>
              <a:srgbClr val="595959"/>
            </a:solidFill>
          </a:ln>
        </p:spPr>
      </p:pic>
      <p:sp>
        <p:nvSpPr>
          <p:cNvPr id="5" name="TextBox 4"/>
          <p:cNvSpPr txBox="1"/>
          <p:nvPr/>
        </p:nvSpPr>
        <p:spPr>
          <a:xfrm>
            <a:off x="4975572" y="2870286"/>
            <a:ext cx="2358947" cy="175433"/>
          </a:xfrm>
          <a:prstGeom prst="rect">
            <a:avLst/>
          </a:prstGeom>
          <a:noFill/>
        </p:spPr>
        <p:txBody>
          <a:bodyPr wrap="square" rtlCol="0">
            <a:spAutoFit/>
          </a:bodyPr>
          <a:lstStyle/>
          <a:p>
            <a:pPr algn="r"/>
            <a:r>
              <a:rPr lang="en-US" sz="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Photo Credit Don Craig BC Government</a:t>
            </a:r>
            <a:endParaRPr lang="en-US" sz="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104181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031"/>
          <a:stretch/>
        </p:blipFill>
        <p:spPr>
          <a:xfrm>
            <a:off x="-793" y="378905"/>
            <a:ext cx="9144793" cy="4783645"/>
          </a:xfrm>
          <a:prstGeom prst="rect">
            <a:avLst/>
          </a:prstGeom>
        </p:spPr>
      </p:pic>
      <p:sp>
        <p:nvSpPr>
          <p:cNvPr id="16" name="Rectangle 15"/>
          <p:cNvSpPr/>
          <p:nvPr/>
        </p:nvSpPr>
        <p:spPr bwMode="auto">
          <a:xfrm rot="10800000">
            <a:off x="0" y="4476749"/>
            <a:ext cx="9144000" cy="672523"/>
          </a:xfrm>
          <a:prstGeom prst="rect">
            <a:avLst/>
          </a:prstGeom>
          <a:gradFill flip="none" rotWithShape="1">
            <a:gsLst>
              <a:gs pos="23000">
                <a:schemeClr val="tx1">
                  <a:alpha val="65000"/>
                </a:schemeClr>
              </a:gs>
              <a:gs pos="98000">
                <a:schemeClr val="tx1">
                  <a:alpha val="0"/>
                </a:schemeClr>
              </a:gs>
            </a:gsLst>
            <a:lin ang="5400000" scaled="1"/>
            <a:tileRect/>
          </a:gra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bwMode="auto">
          <a:xfrm>
            <a:off x="0" y="0"/>
            <a:ext cx="9144000" cy="509216"/>
          </a:xfrm>
          <a:prstGeom prst="rect">
            <a:avLst/>
          </a:prstGeom>
          <a:solidFill>
            <a:srgbClr val="17B3CC"/>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p:txBody>
          <a:bodyPr/>
          <a:lstStyle/>
          <a:p>
            <a:r>
              <a:rPr lang="en-US" dirty="0">
                <a:solidFill>
                  <a:schemeClr val="bg1"/>
                </a:solidFill>
              </a:rPr>
              <a:t>CHILD AND FAMILY SERVICES</a:t>
            </a:r>
          </a:p>
        </p:txBody>
      </p:sp>
    </p:spTree>
    <p:extLst>
      <p:ext uri="{BB962C8B-B14F-4D97-AF65-F5344CB8AC3E}">
        <p14:creationId xmlns:p14="http://schemas.microsoft.com/office/powerpoint/2010/main" val="405112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bwMode="auto">
          <a:xfrm>
            <a:off x="1348740" y="895350"/>
            <a:ext cx="7795260" cy="342900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bwMode="auto">
          <a:xfrm>
            <a:off x="1067620" y="895350"/>
            <a:ext cx="281121" cy="3429000"/>
          </a:xfrm>
          <a:prstGeom prst="rect">
            <a:avLst/>
          </a:prstGeom>
          <a:solidFill>
            <a:srgbClr val="91DBE3"/>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bwMode="auto">
          <a:xfrm>
            <a:off x="0" y="0"/>
            <a:ext cx="9144000" cy="509216"/>
          </a:xfrm>
          <a:prstGeom prst="rect">
            <a:avLst/>
          </a:prstGeom>
          <a:solidFill>
            <a:srgbClr val="17B3CC"/>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a:solidFill>
                  <a:schemeClr val="bg1"/>
                </a:solidFill>
              </a:rPr>
              <a:t>CHILD AND FAMILY SERVICES</a:t>
            </a:r>
            <a:endParaRPr lang="en-US" dirty="0"/>
          </a:p>
        </p:txBody>
      </p:sp>
      <p:sp>
        <p:nvSpPr>
          <p:cNvPr id="9" name="Slide Number Placeholder 8"/>
          <p:cNvSpPr>
            <a:spLocks noGrp="1"/>
          </p:cNvSpPr>
          <p:nvPr>
            <p:ph type="sldNum" sz="quarter" idx="4"/>
          </p:nvPr>
        </p:nvSpPr>
        <p:spPr/>
        <p:txBody>
          <a:bodyPr/>
          <a:lstStyle/>
          <a:p>
            <a:pPr marL="0" marR="0" lvl="0" indent="0" algn="ctr" defTabSz="914400" rtl="0" eaLnBrk="1" fontAlgn="base" latinLnBrk="0" hangingPunct="1">
              <a:lnSpc>
                <a:spcPct val="90000"/>
              </a:lnSpc>
              <a:spcBef>
                <a:spcPct val="0"/>
              </a:spcBef>
              <a:spcAft>
                <a:spcPct val="37000"/>
              </a:spcAft>
              <a:buClrTx/>
              <a:buSzTx/>
              <a:buFontTx/>
              <a:buNone/>
              <a:tabLst/>
              <a:defRPr/>
            </a:pPr>
            <a:fld id="{E00B6E52-F07A-44C8-B7AE-D6EEC3D50429}" type="slidenum">
              <a:rPr kumimoji="0" lang="en-CA" sz="1100" b="0" i="0" u="none" strike="noStrike" kern="1200" cap="none" spc="0" normalizeH="0" baseline="0" noProof="0" smtClean="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rPr>
              <a:pPr marL="0" marR="0" lvl="0" indent="0" algn="ctr" defTabSz="914400" rtl="0" eaLnBrk="1" fontAlgn="base" latinLnBrk="0" hangingPunct="1">
                <a:lnSpc>
                  <a:spcPct val="90000"/>
                </a:lnSpc>
                <a:spcBef>
                  <a:spcPct val="0"/>
                </a:spcBef>
                <a:spcAft>
                  <a:spcPct val="37000"/>
                </a:spcAft>
                <a:buClrTx/>
                <a:buSzTx/>
                <a:buFontTx/>
                <a:buNone/>
                <a:tabLst/>
                <a:defRPr/>
              </a:pPr>
              <a:t>23</a:t>
            </a:fld>
            <a:endParaRPr kumimoji="0" lang="en-CA" sz="1100" b="0" i="0" u="none" strike="noStrike" kern="1200" cap="none" spc="0" normalizeH="0" baseline="0" noProof="0" dirty="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endParaRPr>
          </a:p>
        </p:txBody>
      </p:sp>
      <p:sp>
        <p:nvSpPr>
          <p:cNvPr id="17"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marR="0" lvl="0" indent="0" algn="r" defTabSz="914400" rtl="0" eaLnBrk="0" fontAlgn="base" latinLnBrk="0" hangingPunct="0">
              <a:lnSpc>
                <a:spcPct val="107000"/>
              </a:lnSpc>
              <a:spcBef>
                <a:spcPct val="0"/>
              </a:spcBef>
              <a:spcAft>
                <a:spcPct val="0"/>
              </a:spcAft>
              <a:buClrTx/>
              <a:buSzTx/>
              <a:buFontTx/>
              <a:buNone/>
              <a:tabLst>
                <a:tab pos="5715000" algn="l"/>
              </a:tabLst>
              <a:defRPr/>
            </a:pPr>
            <a:r>
              <a:rPr kumimoji="0" lang="en-US" altLang="en-US" sz="900" b="0" i="0" u="none" strike="noStrike" kern="1200" cap="none" spc="0" normalizeH="0" baseline="0" noProof="0" dirty="0" smtClean="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rPr>
              <a:t>Data as of January 3, 2020</a:t>
            </a:r>
            <a:endParaRPr kumimoji="0" lang="en-CA" altLang="en-US" sz="900" b="0" i="0" u="none" strike="noStrike" kern="1200" cap="none" spc="0" normalizeH="0" baseline="0" noProof="0" dirty="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4445"/>
          <a:stretch/>
        </p:blipFill>
        <p:spPr>
          <a:xfrm>
            <a:off x="2590800" y="895350"/>
            <a:ext cx="6553200" cy="3429000"/>
          </a:xfrm>
          <a:prstGeom prst="rect">
            <a:avLst/>
          </a:prstGeom>
        </p:spPr>
      </p:pic>
      <p:sp>
        <p:nvSpPr>
          <p:cNvPr id="12" name="TextBox 11"/>
          <p:cNvSpPr txBox="1"/>
          <p:nvPr/>
        </p:nvSpPr>
        <p:spPr>
          <a:xfrm>
            <a:off x="1981200" y="2085404"/>
            <a:ext cx="5867400" cy="1029000"/>
          </a:xfrm>
          <a:prstGeom prst="rect">
            <a:avLst/>
          </a:prstGeom>
          <a:noFill/>
        </p:spPr>
        <p:txBody>
          <a:bodyPr wrap="square" rtlCol="0">
            <a:spAutoFit/>
          </a:bodyPr>
          <a:lstStyle/>
          <a:p>
            <a:pPr>
              <a:spcAft>
                <a:spcPts val="500"/>
              </a:spcAft>
            </a:pPr>
            <a:r>
              <a:rPr lang="en-US" sz="1400" b="1" dirty="0" smtClean="0">
                <a:latin typeface="Tahoma" panose="020B0604030504040204" pitchFamily="34" charset="0"/>
                <a:ea typeface="Tahoma" panose="020B0604030504040204" pitchFamily="34" charset="0"/>
                <a:cs typeface="Tahoma" panose="020B0604030504040204" pitchFamily="34" charset="0"/>
              </a:rPr>
              <a:t>BUDGET</a:t>
            </a:r>
          </a:p>
          <a:p>
            <a:r>
              <a:rPr lang="en-US" sz="3600" b="1" dirty="0" smtClean="0">
                <a:latin typeface="Tahoma" panose="020B0604030504040204" pitchFamily="34" charset="0"/>
                <a:ea typeface="Tahoma" panose="020B0604030504040204" pitchFamily="34" charset="0"/>
                <a:cs typeface="Tahoma" panose="020B0604030504040204" pitchFamily="34" charset="0"/>
              </a:rPr>
              <a:t>$160.7</a:t>
            </a:r>
            <a:r>
              <a:rPr lang="en-US" sz="1600" dirty="0" smtClean="0">
                <a:latin typeface="Tahoma" panose="020B0604030504040204" pitchFamily="34" charset="0"/>
                <a:ea typeface="Tahoma" panose="020B0604030504040204" pitchFamily="34" charset="0"/>
                <a:cs typeface="Tahoma" panose="020B0604030504040204" pitchFamily="34" charset="0"/>
              </a:rPr>
              <a:t> million</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r>
              <a:rPr lang="en-US" sz="1300" dirty="0" smtClean="0">
                <a:latin typeface="Tahoma" panose="020B0604030504040204" pitchFamily="34" charset="0"/>
                <a:ea typeface="Tahoma" panose="020B0604030504040204" pitchFamily="34" charset="0"/>
                <a:cs typeface="Tahoma" panose="020B0604030504040204" pitchFamily="34" charset="0"/>
              </a:rPr>
              <a:t>(15% of BC Region budget)</a:t>
            </a:r>
          </a:p>
        </p:txBody>
      </p:sp>
    </p:spTree>
    <p:extLst>
      <p:ext uri="{BB962C8B-B14F-4D97-AF65-F5344CB8AC3E}">
        <p14:creationId xmlns:p14="http://schemas.microsoft.com/office/powerpoint/2010/main" val="35744691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509216"/>
          </a:xfrm>
          <a:prstGeom prst="rect">
            <a:avLst/>
          </a:prstGeom>
          <a:solidFill>
            <a:srgbClr val="17B3CC"/>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7842785" y="158558"/>
            <a:ext cx="1225015" cy="369332"/>
          </a:xfrm>
          <a:prstGeom prst="rect">
            <a:avLst/>
          </a:prstGeom>
          <a:noFill/>
        </p:spPr>
        <p:txBody>
          <a:bodyPr wrap="none" rtlCol="0">
            <a:spAutoFit/>
          </a:bodyPr>
          <a:lstStyle/>
          <a:p>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CHILD AND </a:t>
            </a:r>
            <a:b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FAMILY SERVICES</a:t>
            </a: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a:solidFill>
                  <a:schemeClr val="bg1"/>
                </a:solidFill>
              </a:rPr>
              <a:t>JORDAN’S </a:t>
            </a:r>
            <a:r>
              <a:rPr lang="en-US" dirty="0" smtClean="0">
                <a:solidFill>
                  <a:schemeClr val="bg1"/>
                </a:solidFill>
              </a:rPr>
              <a:t>PRINCIPLE</a:t>
            </a:r>
            <a:endParaRPr lang="en-US" dirty="0"/>
          </a:p>
        </p:txBody>
      </p:sp>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24</a:t>
            </a:fld>
            <a:endParaRPr lang="en-CA" dirty="0"/>
          </a:p>
        </p:txBody>
      </p:sp>
      <p:sp>
        <p:nvSpPr>
          <p:cNvPr id="21"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r>
              <a:rPr lang="en-US" altLang="en-US" sz="900" dirty="0" smtClean="0">
                <a:solidFill>
                  <a:schemeClr val="tx1">
                    <a:lumMod val="75000"/>
                    <a:lumOff val="25000"/>
                  </a:schemeClr>
                </a:solidFill>
              </a:rPr>
              <a:t>Data as of January 3, 2020</a:t>
            </a:r>
            <a:endParaRPr lang="en-CA" altLang="en-US" sz="900" dirty="0">
              <a:solidFill>
                <a:schemeClr val="tx1">
                  <a:lumMod val="75000"/>
                  <a:lumOff val="25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813196"/>
            <a:ext cx="7620000" cy="3633220"/>
          </a:xfrm>
          <a:prstGeom prst="rect">
            <a:avLst/>
          </a:prstGeom>
        </p:spPr>
      </p:pic>
      <p:sp>
        <p:nvSpPr>
          <p:cNvPr id="6" name="Rectangle 5"/>
          <p:cNvSpPr/>
          <p:nvPr/>
        </p:nvSpPr>
        <p:spPr>
          <a:xfrm>
            <a:off x="4400745" y="1084186"/>
            <a:ext cx="3657601" cy="3111621"/>
          </a:xfrm>
          <a:prstGeom prst="rect">
            <a:avLst/>
          </a:prstGeom>
        </p:spPr>
        <p:txBody>
          <a:bodyPr wrap="square">
            <a:spAutoFit/>
          </a:bodyPr>
          <a:lstStyle/>
          <a:p>
            <a:pPr marL="1027113" lvl="2" indent="-112713">
              <a:spcAft>
                <a:spcPts val="900"/>
              </a:spcAft>
              <a:buFont typeface="Arial" panose="020B0604020202020204" pitchFamily="34" charset="0"/>
              <a:buChar char="•"/>
            </a:pPr>
            <a:r>
              <a:rPr lang="en-CA" sz="1200" dirty="0">
                <a:latin typeface="Tahoma" panose="020B0604030504040204" pitchFamily="34" charset="0"/>
                <a:ea typeface="Tahoma" panose="020B0604030504040204" pitchFamily="34" charset="0"/>
                <a:cs typeface="Tahoma" panose="020B0604030504040204" pitchFamily="34" charset="0"/>
              </a:rPr>
              <a:t>600+ children </a:t>
            </a:r>
            <a:r>
              <a:rPr lang="en-CA" sz="1200" dirty="0" smtClean="0">
                <a:latin typeface="Tahoma" panose="020B0604030504040204" pitchFamily="34" charset="0"/>
                <a:ea typeface="Tahoma" panose="020B0604030504040204" pitchFamily="34" charset="0"/>
                <a:cs typeface="Tahoma" panose="020B0604030504040204" pitchFamily="34" charset="0"/>
              </a:rPr>
              <a:t>received </a:t>
            </a:r>
            <a:br>
              <a:rPr lang="en-CA" sz="1200" dirty="0" smtClean="0">
                <a:latin typeface="Tahoma" panose="020B0604030504040204" pitchFamily="34" charset="0"/>
                <a:ea typeface="Tahoma" panose="020B0604030504040204" pitchFamily="34" charset="0"/>
                <a:cs typeface="Tahoma" panose="020B0604030504040204" pitchFamily="34" charset="0"/>
              </a:rPr>
            </a:br>
            <a:r>
              <a:rPr lang="en-CA" sz="1200" dirty="0" smtClean="0">
                <a:latin typeface="Tahoma" panose="020B0604030504040204" pitchFamily="34" charset="0"/>
                <a:ea typeface="Tahoma" panose="020B0604030504040204" pitchFamily="34" charset="0"/>
                <a:cs typeface="Tahoma" panose="020B0604030504040204" pitchFamily="34" charset="0"/>
              </a:rPr>
              <a:t>psycho-educational </a:t>
            </a:r>
            <a:r>
              <a:rPr lang="en-CA" sz="1200" dirty="0">
                <a:latin typeface="Tahoma" panose="020B0604030504040204" pitchFamily="34" charset="0"/>
                <a:ea typeface="Tahoma" panose="020B0604030504040204" pitchFamily="34" charset="0"/>
                <a:cs typeface="Tahoma" panose="020B0604030504040204" pitchFamily="34" charset="0"/>
              </a:rPr>
              <a:t>assessments</a:t>
            </a:r>
          </a:p>
          <a:p>
            <a:pPr marL="1027113" lvl="2" indent="-112713">
              <a:spcAft>
                <a:spcPts val="900"/>
              </a:spcAft>
              <a:buFont typeface="Arial" panose="020B0604020202020204" pitchFamily="34" charset="0"/>
              <a:buChar char="•"/>
            </a:pPr>
            <a:r>
              <a:rPr lang="en-CA" sz="1200" dirty="0">
                <a:latin typeface="Tahoma" panose="020B0604030504040204" pitchFamily="34" charset="0"/>
                <a:ea typeface="Tahoma" panose="020B0604030504040204" pitchFamily="34" charset="0"/>
                <a:cs typeface="Tahoma" panose="020B0604030504040204" pitchFamily="34" charset="0"/>
              </a:rPr>
              <a:t>300+ children </a:t>
            </a:r>
            <a:r>
              <a:rPr lang="en-CA" sz="1200" dirty="0" smtClean="0">
                <a:latin typeface="Tahoma" panose="020B0604030504040204" pitchFamily="34" charset="0"/>
                <a:ea typeface="Tahoma" panose="020B0604030504040204" pitchFamily="34" charset="0"/>
                <a:cs typeface="Tahoma" panose="020B0604030504040204" pitchFamily="34" charset="0"/>
              </a:rPr>
              <a:t>received speech </a:t>
            </a:r>
            <a:r>
              <a:rPr lang="en-CA" sz="1200" dirty="0">
                <a:latin typeface="Tahoma" panose="020B0604030504040204" pitchFamily="34" charset="0"/>
                <a:ea typeface="Tahoma" panose="020B0604030504040204" pitchFamily="34" charset="0"/>
                <a:cs typeface="Tahoma" panose="020B0604030504040204" pitchFamily="34" charset="0"/>
              </a:rPr>
              <a:t>and language therapy</a:t>
            </a:r>
          </a:p>
          <a:p>
            <a:pPr marL="1027113" lvl="2" indent="-112713">
              <a:spcAft>
                <a:spcPts val="900"/>
              </a:spcAft>
              <a:buFont typeface="Arial" panose="020B0604020202020204" pitchFamily="34" charset="0"/>
              <a:buChar char="•"/>
            </a:pPr>
            <a:r>
              <a:rPr lang="en-CA" sz="1200" dirty="0">
                <a:latin typeface="Tahoma" panose="020B0604030504040204" pitchFamily="34" charset="0"/>
                <a:ea typeface="Tahoma" panose="020B0604030504040204" pitchFamily="34" charset="0"/>
                <a:cs typeface="Tahoma" panose="020B0604030504040204" pitchFamily="34" charset="0"/>
              </a:rPr>
              <a:t>550+ children </a:t>
            </a:r>
            <a:r>
              <a:rPr lang="en-CA" sz="1200" dirty="0" smtClean="0">
                <a:latin typeface="Tahoma" panose="020B0604030504040204" pitchFamily="34" charset="0"/>
                <a:ea typeface="Tahoma" panose="020B0604030504040204" pitchFamily="34" charset="0"/>
                <a:cs typeface="Tahoma" panose="020B0604030504040204" pitchFamily="34" charset="0"/>
              </a:rPr>
              <a:t>received tutoring </a:t>
            </a:r>
            <a:r>
              <a:rPr lang="en-CA" sz="1200" dirty="0">
                <a:latin typeface="Tahoma" panose="020B0604030504040204" pitchFamily="34" charset="0"/>
                <a:ea typeface="Tahoma" panose="020B0604030504040204" pitchFamily="34" charset="0"/>
                <a:cs typeface="Tahoma" panose="020B0604030504040204" pitchFamily="34" charset="0"/>
              </a:rPr>
              <a:t>and education supports</a:t>
            </a:r>
          </a:p>
          <a:p>
            <a:pPr marL="1027113" lvl="2" indent="-112713">
              <a:spcAft>
                <a:spcPts val="900"/>
              </a:spcAft>
              <a:buFont typeface="Arial" panose="020B0604020202020204" pitchFamily="34" charset="0"/>
              <a:buChar char="•"/>
            </a:pPr>
            <a:r>
              <a:rPr lang="en-CA" sz="1200" dirty="0">
                <a:latin typeface="Tahoma" panose="020B0604030504040204" pitchFamily="34" charset="0"/>
                <a:ea typeface="Tahoma" panose="020B0604030504040204" pitchFamily="34" charset="0"/>
                <a:cs typeface="Tahoma" panose="020B0604030504040204" pitchFamily="34" charset="0"/>
              </a:rPr>
              <a:t>400+ children </a:t>
            </a:r>
            <a:r>
              <a:rPr lang="en-CA" sz="1200" dirty="0" smtClean="0">
                <a:latin typeface="Tahoma" panose="020B0604030504040204" pitchFamily="34" charset="0"/>
                <a:ea typeface="Tahoma" panose="020B0604030504040204" pitchFamily="34" charset="0"/>
                <a:cs typeface="Tahoma" panose="020B0604030504040204" pitchFamily="34" charset="0"/>
              </a:rPr>
              <a:t>received mental </a:t>
            </a:r>
            <a:r>
              <a:rPr lang="en-CA" sz="1200" dirty="0">
                <a:latin typeface="Tahoma" panose="020B0604030504040204" pitchFamily="34" charset="0"/>
                <a:ea typeface="Tahoma" panose="020B0604030504040204" pitchFamily="34" charset="0"/>
                <a:cs typeface="Tahoma" panose="020B0604030504040204" pitchFamily="34" charset="0"/>
              </a:rPr>
              <a:t>health services</a:t>
            </a:r>
          </a:p>
          <a:p>
            <a:pPr marL="1027113" lvl="2" indent="-112713">
              <a:spcAft>
                <a:spcPts val="900"/>
              </a:spcAft>
              <a:buFont typeface="Arial" panose="020B0604020202020204" pitchFamily="34" charset="0"/>
              <a:buChar char="•"/>
            </a:pPr>
            <a:r>
              <a:rPr lang="en-CA" sz="1200" dirty="0">
                <a:latin typeface="Tahoma" panose="020B0604030504040204" pitchFamily="34" charset="0"/>
                <a:ea typeface="Tahoma" panose="020B0604030504040204" pitchFamily="34" charset="0"/>
                <a:cs typeface="Tahoma" panose="020B0604030504040204" pitchFamily="34" charset="0"/>
              </a:rPr>
              <a:t>450+ children </a:t>
            </a:r>
            <a:r>
              <a:rPr lang="en-CA" sz="1200" dirty="0" smtClean="0">
                <a:latin typeface="Tahoma" panose="020B0604030504040204" pitchFamily="34" charset="0"/>
                <a:ea typeface="Tahoma" panose="020B0604030504040204" pitchFamily="34" charset="0"/>
                <a:cs typeface="Tahoma" panose="020B0604030504040204" pitchFamily="34" charset="0"/>
              </a:rPr>
              <a:t>received </a:t>
            </a:r>
            <a:r>
              <a:rPr lang="en-CA" sz="1200" dirty="0">
                <a:latin typeface="Tahoma" panose="020B0604030504040204" pitchFamily="34" charset="0"/>
                <a:ea typeface="Tahoma" panose="020B0604030504040204" pitchFamily="34" charset="0"/>
                <a:cs typeface="Tahoma" panose="020B0604030504040204" pitchFamily="34" charset="0"/>
              </a:rPr>
              <a:t>occupational and physiotherapy services</a:t>
            </a:r>
          </a:p>
          <a:p>
            <a:pPr marL="1027113" lvl="2" indent="-112713">
              <a:spcAft>
                <a:spcPts val="900"/>
              </a:spcAft>
              <a:buFont typeface="Arial" panose="020B0604020202020204" pitchFamily="34" charset="0"/>
              <a:buChar char="•"/>
            </a:pPr>
            <a:r>
              <a:rPr lang="en-CA" sz="1200" dirty="0">
                <a:latin typeface="Tahoma" panose="020B0604030504040204" pitchFamily="34" charset="0"/>
                <a:ea typeface="Tahoma" panose="020B0604030504040204" pitchFamily="34" charset="0"/>
                <a:cs typeface="Tahoma" panose="020B0604030504040204" pitchFamily="34" charset="0"/>
              </a:rPr>
              <a:t>150+ children </a:t>
            </a:r>
            <a:r>
              <a:rPr lang="en-CA" sz="1200" dirty="0" smtClean="0">
                <a:latin typeface="Tahoma" panose="020B0604030504040204" pitchFamily="34" charset="0"/>
                <a:ea typeface="Tahoma" panose="020B0604030504040204" pitchFamily="34" charset="0"/>
                <a:cs typeface="Tahoma" panose="020B0604030504040204" pitchFamily="34" charset="0"/>
              </a:rPr>
              <a:t>received </a:t>
            </a:r>
            <a:r>
              <a:rPr lang="en-CA" sz="1200" dirty="0">
                <a:latin typeface="Tahoma" panose="020B0604030504040204" pitchFamily="34" charset="0"/>
                <a:ea typeface="Tahoma" panose="020B0604030504040204" pitchFamily="34" charset="0"/>
                <a:cs typeface="Tahoma" panose="020B0604030504040204" pitchFamily="34" charset="0"/>
              </a:rPr>
              <a:t>medical devices</a:t>
            </a:r>
          </a:p>
          <a:p>
            <a:pPr marL="1027113" lvl="2" indent="-112713">
              <a:spcAft>
                <a:spcPts val="900"/>
              </a:spcAft>
              <a:buFont typeface="Arial" panose="020B0604020202020204" pitchFamily="34" charset="0"/>
              <a:buChar char="•"/>
            </a:pPr>
            <a:r>
              <a:rPr lang="en-CA" sz="1200" dirty="0">
                <a:latin typeface="Tahoma" panose="020B0604030504040204" pitchFamily="34" charset="0"/>
                <a:ea typeface="Tahoma" panose="020B0604030504040204" pitchFamily="34" charset="0"/>
                <a:cs typeface="Tahoma" panose="020B0604030504040204" pitchFamily="34" charset="0"/>
              </a:rPr>
              <a:t>250+ cases of medical travel coverage</a:t>
            </a:r>
          </a:p>
        </p:txBody>
      </p:sp>
    </p:spTree>
    <p:extLst>
      <p:ext uri="{BB962C8B-B14F-4D97-AF65-F5344CB8AC3E}">
        <p14:creationId xmlns:p14="http://schemas.microsoft.com/office/powerpoint/2010/main" val="11641658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933"/>
            <a:ext cx="9151088" cy="4745340"/>
          </a:xfrm>
          <a:prstGeom prst="rect">
            <a:avLst/>
          </a:prstGeom>
        </p:spPr>
      </p:pic>
      <p:sp>
        <p:nvSpPr>
          <p:cNvPr id="16" name="Rectangle 15"/>
          <p:cNvSpPr/>
          <p:nvPr/>
        </p:nvSpPr>
        <p:spPr bwMode="auto">
          <a:xfrm rot="10800000">
            <a:off x="0" y="4476749"/>
            <a:ext cx="9144000" cy="672523"/>
          </a:xfrm>
          <a:prstGeom prst="rect">
            <a:avLst/>
          </a:prstGeom>
          <a:gradFill flip="none" rotWithShape="1">
            <a:gsLst>
              <a:gs pos="23000">
                <a:schemeClr val="tx1">
                  <a:alpha val="65000"/>
                </a:schemeClr>
              </a:gs>
              <a:gs pos="98000">
                <a:schemeClr val="tx1">
                  <a:alpha val="0"/>
                </a:schemeClr>
              </a:gs>
            </a:gsLst>
            <a:lin ang="5400000" scaled="1"/>
            <a:tileRect/>
          </a:gra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bwMode="auto">
          <a:xfrm>
            <a:off x="0" y="0"/>
            <a:ext cx="9151088" cy="509216"/>
          </a:xfrm>
          <a:prstGeom prst="rect">
            <a:avLst/>
          </a:prstGeom>
          <a:solidFill>
            <a:srgbClr val="F26225"/>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p:txBody>
          <a:bodyPr/>
          <a:lstStyle/>
          <a:p>
            <a:r>
              <a:rPr lang="en-US" dirty="0" smtClean="0">
                <a:solidFill>
                  <a:schemeClr val="bg1"/>
                </a:solidFill>
              </a:rPr>
              <a:t>INCOME SUPPORT PROGRAMS</a:t>
            </a:r>
            <a:endParaRPr lang="en-US" dirty="0"/>
          </a:p>
        </p:txBody>
      </p:sp>
    </p:spTree>
    <p:extLst>
      <p:ext uri="{BB962C8B-B14F-4D97-AF65-F5344CB8AC3E}">
        <p14:creationId xmlns:p14="http://schemas.microsoft.com/office/powerpoint/2010/main" val="41643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0"/>
            <a:ext cx="9151088" cy="509216"/>
          </a:xfrm>
          <a:prstGeom prst="rect">
            <a:avLst/>
          </a:prstGeom>
          <a:solidFill>
            <a:srgbClr val="F26225"/>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INCOME SUPPORT PROGRAMS</a:t>
            </a:r>
            <a:endParaRPr lang="en-US" dirty="0"/>
          </a:p>
        </p:txBody>
      </p:sp>
      <p:sp>
        <p:nvSpPr>
          <p:cNvPr id="9" name="Slide Number Placeholder 8"/>
          <p:cNvSpPr>
            <a:spLocks noGrp="1"/>
          </p:cNvSpPr>
          <p:nvPr>
            <p:ph type="sldNum" sz="quarter" idx="4"/>
          </p:nvPr>
        </p:nvSpPr>
        <p:spPr/>
        <p:txBody>
          <a:bodyPr/>
          <a:lstStyle/>
          <a:p>
            <a:pPr marL="0" marR="0" lvl="0" indent="0" algn="ctr" defTabSz="914400" rtl="0" eaLnBrk="1" fontAlgn="base" latinLnBrk="0" hangingPunct="1">
              <a:lnSpc>
                <a:spcPct val="90000"/>
              </a:lnSpc>
              <a:spcBef>
                <a:spcPct val="0"/>
              </a:spcBef>
              <a:spcAft>
                <a:spcPct val="37000"/>
              </a:spcAft>
              <a:buClrTx/>
              <a:buSzTx/>
              <a:buFontTx/>
              <a:buNone/>
              <a:tabLst/>
              <a:defRPr/>
            </a:pPr>
            <a:fld id="{E00B6E52-F07A-44C8-B7AE-D6EEC3D50429}" type="slidenum">
              <a:rPr kumimoji="0" lang="en-CA" sz="1100" b="0" i="0" u="none" strike="noStrike" kern="1200" cap="none" spc="0" normalizeH="0" baseline="0" noProof="0" smtClean="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rPr>
              <a:pPr marL="0" marR="0" lvl="0" indent="0" algn="ctr" defTabSz="914400" rtl="0" eaLnBrk="1" fontAlgn="base" latinLnBrk="0" hangingPunct="1">
                <a:lnSpc>
                  <a:spcPct val="90000"/>
                </a:lnSpc>
                <a:spcBef>
                  <a:spcPct val="0"/>
                </a:spcBef>
                <a:spcAft>
                  <a:spcPct val="37000"/>
                </a:spcAft>
                <a:buClrTx/>
                <a:buSzTx/>
                <a:buFontTx/>
                <a:buNone/>
                <a:tabLst/>
                <a:defRPr/>
              </a:pPr>
              <a:t>26</a:t>
            </a:fld>
            <a:endParaRPr kumimoji="0" lang="en-CA" sz="1100" b="0" i="0" u="none" strike="noStrike" kern="1200" cap="none" spc="0" normalizeH="0" baseline="0" noProof="0" dirty="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endParaRPr>
          </a:p>
        </p:txBody>
      </p:sp>
      <p:sp>
        <p:nvSpPr>
          <p:cNvPr id="17"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marR="0" lvl="0" indent="0" algn="r" defTabSz="914400" rtl="0" eaLnBrk="0" fontAlgn="base" latinLnBrk="0" hangingPunct="0">
              <a:lnSpc>
                <a:spcPct val="107000"/>
              </a:lnSpc>
              <a:spcBef>
                <a:spcPct val="0"/>
              </a:spcBef>
              <a:spcAft>
                <a:spcPct val="0"/>
              </a:spcAft>
              <a:buClrTx/>
              <a:buSzTx/>
              <a:buFontTx/>
              <a:buNone/>
              <a:tabLst>
                <a:tab pos="5715000" algn="l"/>
              </a:tabLst>
              <a:defRPr/>
            </a:pPr>
            <a:r>
              <a:rPr kumimoji="0" lang="en-US" altLang="en-US" sz="900" b="0" i="0" u="none" strike="noStrike" kern="1200" cap="none" spc="0" normalizeH="0" baseline="0" noProof="0" dirty="0" smtClean="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rPr>
              <a:t>Data as of January 3, 2020</a:t>
            </a:r>
            <a:endParaRPr kumimoji="0" lang="en-CA" altLang="en-US" sz="900" b="0" i="0" u="none" strike="noStrike" kern="1200" cap="none" spc="0" normalizeH="0" baseline="0" noProof="0" dirty="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bwMode="auto">
          <a:xfrm>
            <a:off x="1347920" y="895350"/>
            <a:ext cx="7796080" cy="342900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Connector 25"/>
          <p:cNvCxnSpPr/>
          <p:nvPr/>
        </p:nvCxnSpPr>
        <p:spPr bwMode="auto">
          <a:xfrm>
            <a:off x="2379822" y="2280045"/>
            <a:ext cx="0" cy="1506060"/>
          </a:xfrm>
          <a:prstGeom prst="line">
            <a:avLst/>
          </a:prstGeom>
          <a:solidFill>
            <a:srgbClr val="E5E5CC"/>
          </a:solidFill>
          <a:ln w="25400" cap="flat" cmpd="sng" algn="ctr">
            <a:solidFill>
              <a:srgbClr val="595959"/>
            </a:solidFill>
            <a:prstDash val="solid"/>
            <a:round/>
            <a:headEnd type="none" w="med" len="med"/>
            <a:tailEnd type="none" w="med" len="med"/>
          </a:ln>
          <a:effectLst/>
        </p:spPr>
      </p:cxnSp>
      <p:sp>
        <p:nvSpPr>
          <p:cNvPr id="28" name="Rectangle 27"/>
          <p:cNvSpPr/>
          <p:nvPr/>
        </p:nvSpPr>
        <p:spPr bwMode="auto">
          <a:xfrm>
            <a:off x="1066800" y="895350"/>
            <a:ext cx="281121" cy="3428895"/>
          </a:xfrm>
          <a:prstGeom prst="rect">
            <a:avLst/>
          </a:prstGeom>
          <a:solidFill>
            <a:srgbClr val="F7A07D"/>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4" name="TextBox 43"/>
          <p:cNvSpPr txBox="1"/>
          <p:nvPr/>
        </p:nvSpPr>
        <p:spPr>
          <a:xfrm>
            <a:off x="2133600" y="1174845"/>
            <a:ext cx="5867400" cy="1029000"/>
          </a:xfrm>
          <a:prstGeom prst="rect">
            <a:avLst/>
          </a:prstGeom>
          <a:noFill/>
        </p:spPr>
        <p:txBody>
          <a:bodyPr wrap="square" rtlCol="0">
            <a:spAutoFit/>
          </a:bodyPr>
          <a:lstStyle/>
          <a:p>
            <a:pPr>
              <a:spcAft>
                <a:spcPts val="500"/>
              </a:spcAft>
            </a:pPr>
            <a:r>
              <a:rPr lang="en-US" sz="1400" b="1" dirty="0" smtClean="0">
                <a:latin typeface="Tahoma" panose="020B0604030504040204" pitchFamily="34" charset="0"/>
                <a:ea typeface="Tahoma" panose="020B0604030504040204" pitchFamily="34" charset="0"/>
                <a:cs typeface="Tahoma" panose="020B0604030504040204" pitchFamily="34" charset="0"/>
              </a:rPr>
              <a:t>BUDGET</a:t>
            </a:r>
          </a:p>
          <a:p>
            <a:r>
              <a:rPr lang="en-US" sz="3600" b="1" dirty="0" smtClean="0">
                <a:latin typeface="Tahoma" panose="020B0604030504040204" pitchFamily="34" charset="0"/>
                <a:ea typeface="Tahoma" panose="020B0604030504040204" pitchFamily="34" charset="0"/>
                <a:cs typeface="Tahoma" panose="020B0604030504040204" pitchFamily="34" charset="0"/>
              </a:rPr>
              <a:t>$138.6</a:t>
            </a:r>
            <a:r>
              <a:rPr lang="en-US" sz="1600" dirty="0" smtClean="0">
                <a:latin typeface="Tahoma" panose="020B0604030504040204" pitchFamily="34" charset="0"/>
                <a:ea typeface="Tahoma" panose="020B0604030504040204" pitchFamily="34" charset="0"/>
                <a:cs typeface="Tahoma" panose="020B0604030504040204" pitchFamily="34" charset="0"/>
              </a:rPr>
              <a:t> million</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r>
              <a:rPr lang="en-US" sz="1300" dirty="0" smtClean="0">
                <a:latin typeface="Tahoma" panose="020B0604030504040204" pitchFamily="34" charset="0"/>
                <a:ea typeface="Tahoma" panose="020B0604030504040204" pitchFamily="34" charset="0"/>
                <a:cs typeface="Tahoma" panose="020B0604030504040204" pitchFamily="34" charset="0"/>
              </a:rPr>
              <a:t>(13% of BC Region budget)</a:t>
            </a:r>
          </a:p>
        </p:txBody>
      </p:sp>
      <p:sp>
        <p:nvSpPr>
          <p:cNvPr id="45" name="Oval 44"/>
          <p:cNvSpPr/>
          <p:nvPr/>
        </p:nvSpPr>
        <p:spPr bwMode="auto">
          <a:xfrm>
            <a:off x="2160234" y="3006162"/>
            <a:ext cx="439671" cy="439671"/>
          </a:xfrm>
          <a:prstGeom prst="ellipse">
            <a:avLst/>
          </a:prstGeom>
          <a:solidFill>
            <a:srgbClr val="F26225"/>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46" name="TextBox 45"/>
          <p:cNvSpPr txBox="1"/>
          <p:nvPr/>
        </p:nvSpPr>
        <p:spPr>
          <a:xfrm>
            <a:off x="2617434" y="3087765"/>
            <a:ext cx="4850166" cy="286232"/>
          </a:xfrm>
          <a:prstGeom prst="rect">
            <a:avLst/>
          </a:prstGeom>
          <a:noFill/>
        </p:spPr>
        <p:txBody>
          <a:bodyPr wrap="square" rtlCol="0">
            <a:spAutoFit/>
          </a:bodyPr>
          <a:lstStyle/>
          <a:p>
            <a:r>
              <a:rPr lang="en-US" sz="1400" b="1" dirty="0">
                <a:solidFill>
                  <a:srgbClr val="F26225"/>
                </a:solidFill>
                <a:latin typeface="Tahoma" panose="020B0604030504040204" pitchFamily="34" charset="0"/>
                <a:ea typeface="Tahoma" panose="020B0604030504040204" pitchFamily="34" charset="0"/>
                <a:cs typeface="Tahoma" panose="020B0604030504040204" pitchFamily="34" charset="0"/>
              </a:rPr>
              <a:t>Assisted Living</a:t>
            </a:r>
            <a:endParaRPr lang="en-US" sz="1400" dirty="0">
              <a:solidFill>
                <a:srgbClr val="F26225"/>
              </a:solidFill>
              <a:latin typeface="Tahoma" panose="020B0604030504040204" pitchFamily="34" charset="0"/>
              <a:ea typeface="Tahoma" panose="020B0604030504040204" pitchFamily="34" charset="0"/>
              <a:cs typeface="Tahoma" panose="020B0604030504040204" pitchFamily="34" charset="0"/>
            </a:endParaRPr>
          </a:p>
        </p:txBody>
      </p:sp>
      <p:sp>
        <p:nvSpPr>
          <p:cNvPr id="47" name="TextBox 46"/>
          <p:cNvSpPr txBox="1"/>
          <p:nvPr/>
        </p:nvSpPr>
        <p:spPr>
          <a:xfrm>
            <a:off x="2617434" y="2527213"/>
            <a:ext cx="5307366" cy="286232"/>
          </a:xfrm>
          <a:prstGeom prst="rect">
            <a:avLst/>
          </a:prstGeom>
          <a:noFill/>
        </p:spPr>
        <p:txBody>
          <a:bodyPr wrap="square" rtlCol="0">
            <a:spAutoFit/>
          </a:bodyPr>
          <a:lstStyle/>
          <a:p>
            <a:r>
              <a:rPr lang="en-US" sz="1400" b="1" dirty="0">
                <a:solidFill>
                  <a:srgbClr val="F26225"/>
                </a:solidFill>
                <a:latin typeface="Tahoma" panose="020B0604030504040204" pitchFamily="34" charset="0"/>
                <a:ea typeface="Tahoma" panose="020B0604030504040204" pitchFamily="34" charset="0"/>
                <a:cs typeface="Tahoma" panose="020B0604030504040204" pitchFamily="34" charset="0"/>
              </a:rPr>
              <a:t>Income Support</a:t>
            </a:r>
            <a:endParaRPr lang="en-US" sz="1400" dirty="0">
              <a:solidFill>
                <a:srgbClr val="F26225"/>
              </a:solidFill>
              <a:latin typeface="Tahoma" panose="020B0604030504040204" pitchFamily="34" charset="0"/>
              <a:ea typeface="Tahoma" panose="020B0604030504040204" pitchFamily="34" charset="0"/>
              <a:cs typeface="Tahoma" panose="020B0604030504040204" pitchFamily="34" charset="0"/>
            </a:endParaRPr>
          </a:p>
        </p:txBody>
      </p:sp>
      <p:sp>
        <p:nvSpPr>
          <p:cNvPr id="48" name="Oval 47"/>
          <p:cNvSpPr/>
          <p:nvPr/>
        </p:nvSpPr>
        <p:spPr bwMode="auto">
          <a:xfrm>
            <a:off x="2160234" y="2432445"/>
            <a:ext cx="439671" cy="439671"/>
          </a:xfrm>
          <a:prstGeom prst="ellipse">
            <a:avLst/>
          </a:prstGeom>
          <a:solidFill>
            <a:srgbClr val="F26225"/>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9" name="Rectangle 48"/>
          <p:cNvSpPr/>
          <p:nvPr/>
        </p:nvSpPr>
        <p:spPr>
          <a:xfrm>
            <a:off x="2142049" y="2531505"/>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86</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50" name="Rectangle 49"/>
          <p:cNvSpPr/>
          <p:nvPr/>
        </p:nvSpPr>
        <p:spPr>
          <a:xfrm>
            <a:off x="2142050" y="3098698"/>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11</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51" name="Oval 50"/>
          <p:cNvSpPr/>
          <p:nvPr/>
        </p:nvSpPr>
        <p:spPr bwMode="auto">
          <a:xfrm>
            <a:off x="2159987" y="3579879"/>
            <a:ext cx="439671" cy="439671"/>
          </a:xfrm>
          <a:prstGeom prst="ellipse">
            <a:avLst/>
          </a:prstGeom>
          <a:solidFill>
            <a:srgbClr val="F26225"/>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52" name="Rectangle 51"/>
          <p:cNvSpPr/>
          <p:nvPr/>
        </p:nvSpPr>
        <p:spPr>
          <a:xfrm>
            <a:off x="2190942" y="3671838"/>
            <a:ext cx="394660"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53" name="TextBox 52"/>
          <p:cNvSpPr txBox="1"/>
          <p:nvPr/>
        </p:nvSpPr>
        <p:spPr>
          <a:xfrm>
            <a:off x="2592238" y="3659265"/>
            <a:ext cx="4677906" cy="286232"/>
          </a:xfrm>
          <a:prstGeom prst="rect">
            <a:avLst/>
          </a:prstGeom>
          <a:noFill/>
        </p:spPr>
        <p:txBody>
          <a:bodyPr wrap="square" rtlCol="0">
            <a:spAutoFit/>
          </a:bodyPr>
          <a:lstStyle/>
          <a:p>
            <a:pPr>
              <a:spcAft>
                <a:spcPts val="300"/>
              </a:spcAft>
            </a:pPr>
            <a:r>
              <a:rPr lang="en-US" sz="1400" b="1" dirty="0">
                <a:solidFill>
                  <a:srgbClr val="F26225"/>
                </a:solidFill>
                <a:latin typeface="Tahoma" panose="020B0604030504040204" pitchFamily="34" charset="0"/>
                <a:ea typeface="Tahoma" panose="020B0604030504040204" pitchFamily="34" charset="0"/>
                <a:cs typeface="Tahoma" panose="020B0604030504040204" pitchFamily="34" charset="0"/>
              </a:rPr>
              <a:t>Family Violence Prevention Program</a:t>
            </a:r>
            <a:endParaRPr lang="en-US" sz="1400" dirty="0" smtClean="0">
              <a:solidFill>
                <a:srgbClr val="F26225"/>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91762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0" y="0"/>
            <a:ext cx="9151088" cy="509216"/>
          </a:xfrm>
          <a:prstGeom prst="rect">
            <a:avLst/>
          </a:prstGeom>
          <a:solidFill>
            <a:srgbClr val="F26225"/>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itle 2"/>
          <p:cNvSpPr>
            <a:spLocks noGrp="1"/>
          </p:cNvSpPr>
          <p:nvPr>
            <p:ph type="title"/>
          </p:nvPr>
        </p:nvSpPr>
        <p:spPr/>
        <p:txBody>
          <a:bodyPr/>
          <a:lstStyle/>
          <a:p>
            <a:r>
              <a:rPr lang="en-US" dirty="0" smtClean="0">
                <a:solidFill>
                  <a:schemeClr val="bg1"/>
                </a:solidFill>
              </a:rPr>
              <a:t>INCOME SUPPORT PROGRAMS – HIGHLIGHTS </a:t>
            </a:r>
            <a:endParaRPr lang="en-US" dirty="0"/>
          </a:p>
        </p:txBody>
      </p:sp>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27</a:t>
            </a:fld>
            <a:endParaRPr lang="en-CA" dirty="0"/>
          </a:p>
        </p:txBody>
      </p:sp>
      <p:sp>
        <p:nvSpPr>
          <p:cNvPr id="21"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endParaRPr lang="en-CA" altLang="en-US" sz="900" dirty="0">
              <a:solidFill>
                <a:schemeClr val="tx1">
                  <a:lumMod val="75000"/>
                  <a:lumOff val="25000"/>
                </a:schemeClr>
              </a:solidFill>
            </a:endParaRPr>
          </a:p>
        </p:txBody>
      </p:sp>
      <p:sp>
        <p:nvSpPr>
          <p:cNvPr id="39" name="Content Placeholder 2"/>
          <p:cNvSpPr txBox="1">
            <a:spLocks/>
          </p:cNvSpPr>
          <p:nvPr/>
        </p:nvSpPr>
        <p:spPr>
          <a:xfrm>
            <a:off x="2209800" y="3824239"/>
            <a:ext cx="5010150" cy="1809749"/>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a:lnSpc>
                <a:spcPct val="100000"/>
              </a:lnSpc>
            </a:pPr>
            <a:endParaRPr lang="en-US" kern="0" dirty="0"/>
          </a:p>
        </p:txBody>
      </p:sp>
      <p:sp>
        <p:nvSpPr>
          <p:cNvPr id="9" name="Content Placeholder 2"/>
          <p:cNvSpPr txBox="1">
            <a:spLocks/>
          </p:cNvSpPr>
          <p:nvPr/>
        </p:nvSpPr>
        <p:spPr>
          <a:xfrm>
            <a:off x="3657600" y="1108238"/>
            <a:ext cx="4629150" cy="1079479"/>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a:lnSpc>
                <a:spcPct val="100000"/>
              </a:lnSpc>
            </a:pPr>
            <a:endParaRPr lang="en-US" kern="0" dirty="0" smtClean="0">
              <a:solidFill>
                <a:schemeClr val="tx1"/>
              </a:solidFill>
            </a:endParaRPr>
          </a:p>
        </p:txBody>
      </p:sp>
      <p:sp>
        <p:nvSpPr>
          <p:cNvPr id="11" name="Rectangle 10"/>
          <p:cNvSpPr/>
          <p:nvPr/>
        </p:nvSpPr>
        <p:spPr>
          <a:xfrm>
            <a:off x="1524000" y="3028950"/>
            <a:ext cx="2590800" cy="738664"/>
          </a:xfrm>
          <a:prstGeom prst="rect">
            <a:avLst/>
          </a:prstGeom>
        </p:spPr>
        <p:txBody>
          <a:bodyPr wrap="square">
            <a:spAutoFit/>
          </a:bodyPr>
          <a:lstStyle/>
          <a:p>
            <a:pPr algn="ctr">
              <a:lnSpc>
                <a:spcPct val="100000"/>
              </a:lnSpc>
            </a:pP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Workshops for </a:t>
            </a: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r>
            <a:b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Band </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Social </a:t>
            </a: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Development </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Workers</a:t>
            </a:r>
            <a:endPar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2" name="Straight Connector 11"/>
          <p:cNvCxnSpPr/>
          <p:nvPr/>
        </p:nvCxnSpPr>
        <p:spPr bwMode="auto">
          <a:xfrm flipH="1">
            <a:off x="0" y="2410674"/>
            <a:ext cx="9144000" cy="59214"/>
          </a:xfrm>
          <a:prstGeom prst="line">
            <a:avLst/>
          </a:prstGeom>
          <a:solidFill>
            <a:srgbClr val="E5E5CC"/>
          </a:solidFill>
          <a:ln w="25400" cap="flat" cmpd="sng" algn="ctr">
            <a:solidFill>
              <a:srgbClr val="595959"/>
            </a:solidFill>
            <a:prstDash val="solid"/>
            <a:round/>
            <a:headEnd type="none" w="med" len="med"/>
            <a:tailEnd type="none" w="med" len="med"/>
          </a:ln>
          <a:effectLst/>
        </p:spPr>
      </p:cxnSp>
      <p:sp>
        <p:nvSpPr>
          <p:cNvPr id="16" name="Rectangle 15"/>
          <p:cNvSpPr/>
          <p:nvPr/>
        </p:nvSpPr>
        <p:spPr>
          <a:xfrm>
            <a:off x="5029200" y="3028950"/>
            <a:ext cx="2590800" cy="738664"/>
          </a:xfrm>
          <a:prstGeom prst="rect">
            <a:avLst/>
          </a:prstGeom>
        </p:spPr>
        <p:txBody>
          <a:bodyPr wrap="square">
            <a:spAutoFit/>
          </a:bodyPr>
          <a:lstStyle/>
          <a:p>
            <a:pPr algn="ctr">
              <a:lnSpc>
                <a:spcPct val="100000"/>
              </a:lnSpc>
            </a:pP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Opening of the </a:t>
            </a: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
            </a:r>
            <a:b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br>
            <a:r>
              <a:rPr lang="en-US" sz="1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family </a:t>
            </a:r>
            <a:r>
              <a:rPr lang="en-US" sz="1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violence safe house shelter in Lake Babine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961" t="7961" b="1582"/>
          <a:stretch/>
        </p:blipFill>
        <p:spPr>
          <a:xfrm>
            <a:off x="5148286" y="1208833"/>
            <a:ext cx="2352628" cy="1693067"/>
          </a:xfrm>
          <a:prstGeom prst="roundRect">
            <a:avLst>
              <a:gd name="adj" fmla="val 6400"/>
            </a:avLst>
          </a:prstGeom>
          <a:ln w="25400">
            <a:solidFill>
              <a:srgbClr val="595959"/>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847" t="8074" r="13247" b="184"/>
          <a:stretch/>
        </p:blipFill>
        <p:spPr>
          <a:xfrm>
            <a:off x="1723752" y="1208833"/>
            <a:ext cx="2359150" cy="1693067"/>
          </a:xfrm>
          <a:prstGeom prst="roundRect">
            <a:avLst>
              <a:gd name="adj" fmla="val 6400"/>
            </a:avLst>
          </a:prstGeom>
          <a:ln w="25400">
            <a:solidFill>
              <a:srgbClr val="595959"/>
            </a:solidFill>
          </a:ln>
        </p:spPr>
      </p:pic>
    </p:spTree>
    <p:extLst>
      <p:ext uri="{BB962C8B-B14F-4D97-AF65-F5344CB8AC3E}">
        <p14:creationId xmlns:p14="http://schemas.microsoft.com/office/powerpoint/2010/main" val="1487905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519" r="4158" b="25640"/>
          <a:stretch/>
        </p:blipFill>
        <p:spPr>
          <a:xfrm>
            <a:off x="0" y="438150"/>
            <a:ext cx="9144000" cy="4711123"/>
          </a:xfrm>
          <a:prstGeom prst="rect">
            <a:avLst/>
          </a:prstGeom>
        </p:spPr>
      </p:pic>
      <p:sp>
        <p:nvSpPr>
          <p:cNvPr id="16" name="Rectangle 15"/>
          <p:cNvSpPr/>
          <p:nvPr/>
        </p:nvSpPr>
        <p:spPr bwMode="auto">
          <a:xfrm rot="10800000">
            <a:off x="0" y="4476749"/>
            <a:ext cx="9144000" cy="672523"/>
          </a:xfrm>
          <a:prstGeom prst="rect">
            <a:avLst/>
          </a:prstGeom>
          <a:gradFill flip="none" rotWithShape="1">
            <a:gsLst>
              <a:gs pos="23000">
                <a:schemeClr val="tx1">
                  <a:alpha val="65000"/>
                </a:schemeClr>
              </a:gs>
              <a:gs pos="98000">
                <a:schemeClr val="tx1">
                  <a:alpha val="0"/>
                </a:schemeClr>
              </a:gs>
            </a:gsLst>
            <a:lin ang="5400000" scaled="1"/>
            <a:tileRect/>
          </a:gra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57200" y="4822040"/>
            <a:ext cx="8534400" cy="237757"/>
          </a:xfrm>
          <a:prstGeom prst="rect">
            <a:avLst/>
          </a:prstGeom>
          <a:noFill/>
          <a:effectLst>
            <a:glow rad="63500">
              <a:schemeClr val="bg1">
                <a:alpha val="40000"/>
              </a:schemeClr>
            </a:glow>
            <a:outerShdw blurRad="63500" sx="105000" sy="105000" algn="ctr" rotWithShape="0">
              <a:prstClr val="black">
                <a:alpha val="50000"/>
              </a:prstClr>
            </a:outerShdw>
          </a:effectLst>
        </p:spPr>
        <p:txBody>
          <a:bodyPr wrap="square" rtlCol="0">
            <a:spAutoFit/>
          </a:bodyPr>
          <a:lstStyle/>
          <a:p>
            <a:pPr algn="r"/>
            <a:r>
              <a:rPr lang="en-US" sz="1000" b="1"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Graphic recording from 2019 BC Region CCP Workshop</a:t>
            </a:r>
            <a:endParaRPr lang="en-US"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bwMode="auto">
          <a:xfrm>
            <a:off x="0" y="0"/>
            <a:ext cx="9144000" cy="509216"/>
          </a:xfrm>
          <a:prstGeom prst="rect">
            <a:avLst/>
          </a:prstGeom>
          <a:solidFill>
            <a:srgbClr val="9D4B57"/>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p:txBody>
          <a:bodyPr/>
          <a:lstStyle/>
          <a:p>
            <a:r>
              <a:rPr lang="en-US" dirty="0" smtClean="0">
                <a:solidFill>
                  <a:schemeClr val="bg1"/>
                </a:solidFill>
              </a:rPr>
              <a:t>GOVERNANCE AND INDIVIDUAL AFFAIRS </a:t>
            </a:r>
            <a:br>
              <a:rPr lang="en-US" dirty="0" smtClean="0">
                <a:solidFill>
                  <a:schemeClr val="bg1"/>
                </a:solidFill>
              </a:rPr>
            </a:br>
            <a:endParaRPr lang="en-US" dirty="0">
              <a:solidFill>
                <a:schemeClr val="bg1"/>
              </a:solidFill>
            </a:endParaRPr>
          </a:p>
        </p:txBody>
      </p:sp>
    </p:spTree>
    <p:extLst>
      <p:ext uri="{BB962C8B-B14F-4D97-AF65-F5344CB8AC3E}">
        <p14:creationId xmlns:p14="http://schemas.microsoft.com/office/powerpoint/2010/main" val="206577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0"/>
            <a:ext cx="9144000" cy="509216"/>
          </a:xfrm>
          <a:prstGeom prst="rect">
            <a:avLst/>
          </a:prstGeom>
          <a:solidFill>
            <a:srgbClr val="9D4B57"/>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smtClean="0">
                <a:solidFill>
                  <a:schemeClr val="bg1"/>
                </a:solidFill>
              </a:rPr>
              <a:t>GOVERNANCE AND INDIVIDUAL AFFAIRS</a:t>
            </a:r>
            <a:endParaRPr lang="en-US" dirty="0"/>
          </a:p>
        </p:txBody>
      </p:sp>
      <p:sp>
        <p:nvSpPr>
          <p:cNvPr id="9" name="Slide Number Placeholder 8"/>
          <p:cNvSpPr>
            <a:spLocks noGrp="1"/>
          </p:cNvSpPr>
          <p:nvPr>
            <p:ph type="sldNum" sz="quarter" idx="4"/>
          </p:nvPr>
        </p:nvSpPr>
        <p:spPr/>
        <p:txBody>
          <a:bodyPr/>
          <a:lstStyle/>
          <a:p>
            <a:pPr marL="0" marR="0" lvl="0" indent="0" algn="ctr" defTabSz="914400" rtl="0" eaLnBrk="1" fontAlgn="base" latinLnBrk="0" hangingPunct="1">
              <a:lnSpc>
                <a:spcPct val="90000"/>
              </a:lnSpc>
              <a:spcBef>
                <a:spcPct val="0"/>
              </a:spcBef>
              <a:spcAft>
                <a:spcPct val="37000"/>
              </a:spcAft>
              <a:buClrTx/>
              <a:buSzTx/>
              <a:buFontTx/>
              <a:buNone/>
              <a:tabLst/>
              <a:defRPr/>
            </a:pPr>
            <a:fld id="{E00B6E52-F07A-44C8-B7AE-D6EEC3D50429}" type="slidenum">
              <a:rPr kumimoji="0" lang="en-CA" sz="1100" b="0" i="0" u="none" strike="noStrike" kern="1200" cap="none" spc="0" normalizeH="0" baseline="0" noProof="0" smtClean="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rPr>
              <a:pPr marL="0" marR="0" lvl="0" indent="0" algn="ctr" defTabSz="914400" rtl="0" eaLnBrk="1" fontAlgn="base" latinLnBrk="0" hangingPunct="1">
                <a:lnSpc>
                  <a:spcPct val="90000"/>
                </a:lnSpc>
                <a:spcBef>
                  <a:spcPct val="0"/>
                </a:spcBef>
                <a:spcAft>
                  <a:spcPct val="37000"/>
                </a:spcAft>
                <a:buClrTx/>
                <a:buSzTx/>
                <a:buFontTx/>
                <a:buNone/>
                <a:tabLst/>
                <a:defRPr/>
              </a:pPr>
              <a:t>29</a:t>
            </a:fld>
            <a:endParaRPr kumimoji="0" lang="en-CA" sz="1100" b="0" i="0" u="none" strike="noStrike" kern="1200" cap="none" spc="0" normalizeH="0" baseline="0" noProof="0" dirty="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endParaRPr>
          </a:p>
        </p:txBody>
      </p:sp>
      <p:sp>
        <p:nvSpPr>
          <p:cNvPr id="17"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marR="0" lvl="0" indent="0" algn="r" defTabSz="914400" rtl="0" eaLnBrk="0" fontAlgn="base" latinLnBrk="0" hangingPunct="0">
              <a:lnSpc>
                <a:spcPct val="107000"/>
              </a:lnSpc>
              <a:spcBef>
                <a:spcPct val="0"/>
              </a:spcBef>
              <a:spcAft>
                <a:spcPct val="0"/>
              </a:spcAft>
              <a:buClrTx/>
              <a:buSzTx/>
              <a:buFontTx/>
              <a:buNone/>
              <a:tabLst>
                <a:tab pos="5715000" algn="l"/>
              </a:tabLst>
              <a:defRPr/>
            </a:pPr>
            <a:r>
              <a:rPr kumimoji="0" lang="en-US" altLang="en-US" sz="900" b="0" i="0" u="none" strike="noStrike" kern="1200" cap="none" spc="0" normalizeH="0" baseline="0" noProof="0" dirty="0" smtClean="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rPr>
              <a:t>Data as of January 3, 2020</a:t>
            </a:r>
            <a:endParaRPr kumimoji="0" lang="en-CA" altLang="en-US" sz="900" b="0" i="0" u="none" strike="noStrike" kern="1200" cap="none" spc="0" normalizeH="0" baseline="0" noProof="0" dirty="0">
              <a:ln>
                <a:noFill/>
              </a:ln>
              <a:solidFill>
                <a:srgbClr val="000000">
                  <a:lumMod val="75000"/>
                  <a:lumOff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bwMode="auto">
          <a:xfrm>
            <a:off x="1371600" y="895350"/>
            <a:ext cx="7772400" cy="342900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Connector 25"/>
          <p:cNvCxnSpPr/>
          <p:nvPr/>
        </p:nvCxnSpPr>
        <p:spPr bwMode="auto">
          <a:xfrm>
            <a:off x="2379822" y="2280045"/>
            <a:ext cx="0" cy="1506060"/>
          </a:xfrm>
          <a:prstGeom prst="line">
            <a:avLst/>
          </a:prstGeom>
          <a:solidFill>
            <a:srgbClr val="E5E5CC"/>
          </a:solidFill>
          <a:ln w="25400" cap="flat" cmpd="sng" algn="ctr">
            <a:solidFill>
              <a:srgbClr val="595959"/>
            </a:solidFill>
            <a:prstDash val="solid"/>
            <a:round/>
            <a:headEnd type="none" w="med" len="med"/>
            <a:tailEnd type="none" w="med" len="med"/>
          </a:ln>
          <a:effectLst/>
        </p:spPr>
      </p:cxnSp>
      <p:sp>
        <p:nvSpPr>
          <p:cNvPr id="28" name="Rectangle 27"/>
          <p:cNvSpPr/>
          <p:nvPr/>
        </p:nvSpPr>
        <p:spPr bwMode="auto">
          <a:xfrm>
            <a:off x="1090480" y="895350"/>
            <a:ext cx="281121" cy="3428895"/>
          </a:xfrm>
          <a:prstGeom prst="rect">
            <a:avLst/>
          </a:prstGeom>
          <a:solidFill>
            <a:srgbClr val="CE9AA1"/>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4" name="TextBox 43"/>
          <p:cNvSpPr txBox="1"/>
          <p:nvPr/>
        </p:nvSpPr>
        <p:spPr>
          <a:xfrm>
            <a:off x="2133600" y="1174845"/>
            <a:ext cx="5867400" cy="1029000"/>
          </a:xfrm>
          <a:prstGeom prst="rect">
            <a:avLst/>
          </a:prstGeom>
          <a:noFill/>
        </p:spPr>
        <p:txBody>
          <a:bodyPr wrap="square" rtlCol="0">
            <a:spAutoFit/>
          </a:bodyPr>
          <a:lstStyle/>
          <a:p>
            <a:pPr>
              <a:spcAft>
                <a:spcPts val="500"/>
              </a:spcAft>
            </a:pPr>
            <a:r>
              <a:rPr lang="en-US" sz="1400" b="1" dirty="0" smtClean="0">
                <a:latin typeface="Tahoma" panose="020B0604030504040204" pitchFamily="34" charset="0"/>
                <a:ea typeface="Tahoma" panose="020B0604030504040204" pitchFamily="34" charset="0"/>
                <a:cs typeface="Tahoma" panose="020B0604030504040204" pitchFamily="34" charset="0"/>
              </a:rPr>
              <a:t>BUDGET</a:t>
            </a:r>
          </a:p>
          <a:p>
            <a:r>
              <a:rPr lang="en-US" sz="3600" b="1" dirty="0" smtClean="0">
                <a:latin typeface="Tahoma" panose="020B0604030504040204" pitchFamily="34" charset="0"/>
                <a:ea typeface="Tahoma" panose="020B0604030504040204" pitchFamily="34" charset="0"/>
                <a:cs typeface="Tahoma" panose="020B0604030504040204" pitchFamily="34" charset="0"/>
              </a:rPr>
              <a:t>$92.6</a:t>
            </a:r>
            <a:r>
              <a:rPr lang="en-US" sz="1600" dirty="0" smtClean="0">
                <a:latin typeface="Tahoma" panose="020B0604030504040204" pitchFamily="34" charset="0"/>
                <a:ea typeface="Tahoma" panose="020B0604030504040204" pitchFamily="34" charset="0"/>
                <a:cs typeface="Tahoma" panose="020B0604030504040204" pitchFamily="34" charset="0"/>
              </a:rPr>
              <a:t> million</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r>
              <a:rPr lang="en-US" sz="1300" dirty="0" smtClean="0">
                <a:latin typeface="Tahoma" panose="020B0604030504040204" pitchFamily="34" charset="0"/>
                <a:ea typeface="Tahoma" panose="020B0604030504040204" pitchFamily="34" charset="0"/>
                <a:cs typeface="Tahoma" panose="020B0604030504040204" pitchFamily="34" charset="0"/>
              </a:rPr>
              <a:t>(9% of BC Region budget)</a:t>
            </a:r>
          </a:p>
        </p:txBody>
      </p:sp>
      <p:sp>
        <p:nvSpPr>
          <p:cNvPr id="45" name="Oval 44"/>
          <p:cNvSpPr/>
          <p:nvPr/>
        </p:nvSpPr>
        <p:spPr bwMode="auto">
          <a:xfrm>
            <a:off x="2160234" y="3006162"/>
            <a:ext cx="439671" cy="439671"/>
          </a:xfrm>
          <a:prstGeom prst="ellipse">
            <a:avLst/>
          </a:prstGeom>
          <a:solidFill>
            <a:srgbClr val="9D4B57"/>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46" name="TextBox 45"/>
          <p:cNvSpPr txBox="1"/>
          <p:nvPr/>
        </p:nvSpPr>
        <p:spPr>
          <a:xfrm>
            <a:off x="2617434" y="3087765"/>
            <a:ext cx="4850166" cy="286232"/>
          </a:xfrm>
          <a:prstGeom prst="rect">
            <a:avLst/>
          </a:prstGeom>
          <a:noFill/>
        </p:spPr>
        <p:txBody>
          <a:bodyPr wrap="square" rtlCol="0">
            <a:spAutoFit/>
          </a:bodyPr>
          <a:lstStyle/>
          <a:p>
            <a:r>
              <a:rPr lang="en-US" sz="1400" b="1" dirty="0">
                <a:solidFill>
                  <a:srgbClr val="9D4B57"/>
                </a:solidFill>
                <a:latin typeface="Tahoma" panose="020B0604030504040204" pitchFamily="34" charset="0"/>
                <a:ea typeface="Tahoma" panose="020B0604030504040204" pitchFamily="34" charset="0"/>
                <a:cs typeface="Tahoma" panose="020B0604030504040204" pitchFamily="34" charset="0"/>
              </a:rPr>
              <a:t>Consultation &amp; Capacity Initiatives</a:t>
            </a:r>
            <a:endParaRPr lang="en-US" sz="1400" dirty="0">
              <a:solidFill>
                <a:srgbClr val="9D4B57"/>
              </a:solidFill>
              <a:latin typeface="Tahoma" panose="020B0604030504040204" pitchFamily="34" charset="0"/>
              <a:ea typeface="Tahoma" panose="020B0604030504040204" pitchFamily="34" charset="0"/>
              <a:cs typeface="Tahoma" panose="020B0604030504040204" pitchFamily="34" charset="0"/>
            </a:endParaRPr>
          </a:p>
        </p:txBody>
      </p:sp>
      <p:sp>
        <p:nvSpPr>
          <p:cNvPr id="47" name="TextBox 46"/>
          <p:cNvSpPr txBox="1"/>
          <p:nvPr/>
        </p:nvSpPr>
        <p:spPr>
          <a:xfrm>
            <a:off x="2617434" y="2527213"/>
            <a:ext cx="5307366" cy="286232"/>
          </a:xfrm>
          <a:prstGeom prst="rect">
            <a:avLst/>
          </a:prstGeom>
          <a:noFill/>
        </p:spPr>
        <p:txBody>
          <a:bodyPr wrap="square" rtlCol="0">
            <a:spAutoFit/>
          </a:bodyPr>
          <a:lstStyle/>
          <a:p>
            <a:r>
              <a:rPr lang="en-US" sz="1400" b="1" dirty="0">
                <a:solidFill>
                  <a:srgbClr val="9D4B57"/>
                </a:solidFill>
                <a:latin typeface="Tahoma" panose="020B0604030504040204" pitchFamily="34" charset="0"/>
                <a:ea typeface="Tahoma" panose="020B0604030504040204" pitchFamily="34" charset="0"/>
                <a:cs typeface="Tahoma" panose="020B0604030504040204" pitchFamily="34" charset="0"/>
              </a:rPr>
              <a:t>First Nations Administration</a:t>
            </a:r>
            <a:endParaRPr lang="en-US" sz="1400" dirty="0">
              <a:solidFill>
                <a:srgbClr val="9D4B57"/>
              </a:solidFill>
              <a:latin typeface="Tahoma" panose="020B0604030504040204" pitchFamily="34" charset="0"/>
              <a:ea typeface="Tahoma" panose="020B0604030504040204" pitchFamily="34" charset="0"/>
              <a:cs typeface="Tahoma" panose="020B0604030504040204" pitchFamily="34" charset="0"/>
            </a:endParaRPr>
          </a:p>
        </p:txBody>
      </p:sp>
      <p:sp>
        <p:nvSpPr>
          <p:cNvPr id="48" name="Oval 47"/>
          <p:cNvSpPr/>
          <p:nvPr/>
        </p:nvSpPr>
        <p:spPr bwMode="auto">
          <a:xfrm>
            <a:off x="2160234" y="2432445"/>
            <a:ext cx="439671" cy="439671"/>
          </a:xfrm>
          <a:prstGeom prst="ellipse">
            <a:avLst/>
          </a:prstGeom>
          <a:solidFill>
            <a:srgbClr val="9D4B57"/>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9" name="Rectangle 48"/>
          <p:cNvSpPr/>
          <p:nvPr/>
        </p:nvSpPr>
        <p:spPr>
          <a:xfrm>
            <a:off x="2142050" y="2531505"/>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94</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50" name="Rectangle 49"/>
          <p:cNvSpPr/>
          <p:nvPr/>
        </p:nvSpPr>
        <p:spPr>
          <a:xfrm>
            <a:off x="2190942" y="3098698"/>
            <a:ext cx="394660"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5</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51" name="Oval 50"/>
          <p:cNvSpPr/>
          <p:nvPr/>
        </p:nvSpPr>
        <p:spPr bwMode="auto">
          <a:xfrm>
            <a:off x="2159987" y="3579879"/>
            <a:ext cx="439671" cy="439671"/>
          </a:xfrm>
          <a:prstGeom prst="ellipse">
            <a:avLst/>
          </a:prstGeom>
          <a:solidFill>
            <a:srgbClr val="9D4B57"/>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52" name="Rectangle 51"/>
          <p:cNvSpPr/>
          <p:nvPr/>
        </p:nvSpPr>
        <p:spPr>
          <a:xfrm>
            <a:off x="2190942" y="3671838"/>
            <a:ext cx="394660"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53" name="TextBox 52"/>
          <p:cNvSpPr txBox="1"/>
          <p:nvPr/>
        </p:nvSpPr>
        <p:spPr>
          <a:xfrm>
            <a:off x="2592238" y="3659265"/>
            <a:ext cx="5637362" cy="286232"/>
          </a:xfrm>
          <a:prstGeom prst="rect">
            <a:avLst/>
          </a:prstGeom>
          <a:noFill/>
        </p:spPr>
        <p:txBody>
          <a:bodyPr wrap="square" rtlCol="0">
            <a:spAutoFit/>
          </a:bodyPr>
          <a:lstStyle/>
          <a:p>
            <a:pPr>
              <a:spcAft>
                <a:spcPts val="300"/>
              </a:spcAft>
            </a:pPr>
            <a:r>
              <a:rPr lang="en-US" sz="1400" b="1" dirty="0">
                <a:solidFill>
                  <a:srgbClr val="9D4B57"/>
                </a:solidFill>
                <a:latin typeface="Tahoma" panose="020B0604030504040204" pitchFamily="34" charset="0"/>
                <a:ea typeface="Tahoma" panose="020B0604030504040204" pitchFamily="34" charset="0"/>
                <a:cs typeface="Tahoma" panose="020B0604030504040204" pitchFamily="34" charset="0"/>
              </a:rPr>
              <a:t>Individual Affairs &amp; Comprehensive Community Planning</a:t>
            </a:r>
            <a:endParaRPr lang="en-US" sz="1400" dirty="0" smtClean="0">
              <a:solidFill>
                <a:srgbClr val="9D4B5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762217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169634" y="3309676"/>
            <a:ext cx="1474315" cy="640560"/>
          </a:xfrm>
          <a:prstGeom prst="rect">
            <a:avLst/>
          </a:prstGeom>
          <a:noFill/>
        </p:spPr>
        <p:txBody>
          <a:bodyPr wrap="square" rtlCol="0">
            <a:spAutoFit/>
          </a:bodyPr>
          <a:lstStyle/>
          <a:p>
            <a:pPr algn="ctr">
              <a:lnSpc>
                <a:spcPct val="92000"/>
              </a:lnSpc>
              <a:spcAft>
                <a:spcPts val="300"/>
              </a:spcAft>
            </a:pPr>
            <a:r>
              <a:rPr lang="en-US" sz="1200" b="1" dirty="0">
                <a:latin typeface="Tahoma" panose="020B0604030504040204" pitchFamily="34" charset="0"/>
                <a:ea typeface="Tahoma" panose="020B0604030504040204" pitchFamily="34" charset="0"/>
                <a:cs typeface="Tahoma" panose="020B0604030504040204" pitchFamily="34" charset="0"/>
              </a:rPr>
              <a:t>Child and </a:t>
            </a:r>
            <a:r>
              <a:rPr lang="en-US" sz="1200" b="1" dirty="0" smtClean="0">
                <a:latin typeface="Tahoma" panose="020B0604030504040204" pitchFamily="34" charset="0"/>
                <a:ea typeface="Tahoma" panose="020B0604030504040204" pitchFamily="34" charset="0"/>
                <a:cs typeface="Tahoma" panose="020B0604030504040204" pitchFamily="34" charset="0"/>
              </a:rPr>
              <a:t/>
            </a:r>
            <a:br>
              <a:rPr lang="en-US" sz="1200" b="1"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latin typeface="Tahoma" panose="020B0604030504040204" pitchFamily="34" charset="0"/>
                <a:ea typeface="Tahoma" panose="020B0604030504040204" pitchFamily="34" charset="0"/>
                <a:cs typeface="Tahoma" panose="020B0604030504040204" pitchFamily="34" charset="0"/>
              </a:rPr>
              <a:t>Family </a:t>
            </a:r>
            <a:r>
              <a:rPr lang="en-US" sz="1200" b="1" dirty="0">
                <a:latin typeface="Tahoma" panose="020B0604030504040204" pitchFamily="34" charset="0"/>
                <a:ea typeface="Tahoma" panose="020B0604030504040204" pitchFamily="34" charset="0"/>
                <a:cs typeface="Tahoma" panose="020B0604030504040204" pitchFamily="34" charset="0"/>
              </a:rPr>
              <a:t>Services</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$160.7 mil | 15%</a:t>
            </a:r>
          </a:p>
        </p:txBody>
      </p:sp>
      <p:sp>
        <p:nvSpPr>
          <p:cNvPr id="17" name="TextBox 16"/>
          <p:cNvSpPr txBox="1"/>
          <p:nvPr/>
        </p:nvSpPr>
        <p:spPr>
          <a:xfrm>
            <a:off x="5571478" y="729212"/>
            <a:ext cx="1905000" cy="470642"/>
          </a:xfrm>
          <a:prstGeom prst="rect">
            <a:avLst/>
          </a:prstGeom>
          <a:noFill/>
        </p:spPr>
        <p:txBody>
          <a:bodyPr wrap="square" rtlCol="0">
            <a:spAutoFit/>
          </a:bodyPr>
          <a:lstStyle/>
          <a:p>
            <a:pPr algn="ctr">
              <a:lnSpc>
                <a:spcPct val="92000"/>
              </a:lnSpc>
              <a:spcAft>
                <a:spcPts val="300"/>
              </a:spcAft>
            </a:pPr>
            <a:r>
              <a:rPr lang="en-US" sz="1200" b="1" dirty="0" smtClean="0">
                <a:latin typeface="Tahoma" panose="020B0604030504040204" pitchFamily="34" charset="0"/>
                <a:ea typeface="Tahoma" panose="020B0604030504040204" pitchFamily="34" charset="0"/>
                <a:cs typeface="Tahoma" panose="020B0604030504040204" pitchFamily="34" charset="0"/>
              </a:rPr>
              <a:t>Education</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$357.4 mil | 33%</a:t>
            </a:r>
          </a:p>
        </p:txBody>
      </p:sp>
      <p:sp>
        <p:nvSpPr>
          <p:cNvPr id="19" name="TextBox 18"/>
          <p:cNvSpPr txBox="1"/>
          <p:nvPr/>
        </p:nvSpPr>
        <p:spPr>
          <a:xfrm>
            <a:off x="6780556" y="2962003"/>
            <a:ext cx="2174288" cy="640560"/>
          </a:xfrm>
          <a:prstGeom prst="rect">
            <a:avLst/>
          </a:prstGeom>
          <a:noFill/>
        </p:spPr>
        <p:txBody>
          <a:bodyPr wrap="square" rtlCol="0">
            <a:spAutoFit/>
          </a:bodyPr>
          <a:lstStyle/>
          <a:p>
            <a:pPr algn="ctr">
              <a:lnSpc>
                <a:spcPct val="92000"/>
              </a:lnSpc>
              <a:spcAft>
                <a:spcPts val="300"/>
              </a:spcAft>
            </a:pPr>
            <a:r>
              <a:rPr lang="en-US" sz="1200" b="1" dirty="0" smtClean="0">
                <a:latin typeface="Tahoma" panose="020B0604030504040204" pitchFamily="34" charset="0"/>
                <a:ea typeface="Tahoma" panose="020B0604030504040204" pitchFamily="34" charset="0"/>
                <a:cs typeface="Tahoma" panose="020B0604030504040204" pitchFamily="34" charset="0"/>
              </a:rPr>
              <a:t>Lands and Economic </a:t>
            </a:r>
            <a:br>
              <a:rPr lang="en-US" sz="1200" b="1"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latin typeface="Tahoma" panose="020B0604030504040204" pitchFamily="34" charset="0"/>
                <a:ea typeface="Tahoma" panose="020B0604030504040204" pitchFamily="34" charset="0"/>
                <a:cs typeface="Tahoma" panose="020B0604030504040204" pitchFamily="34" charset="0"/>
              </a:rPr>
              <a:t>Development</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$32.0 mil | 3%</a:t>
            </a:r>
          </a:p>
        </p:txBody>
      </p:sp>
      <p:sp>
        <p:nvSpPr>
          <p:cNvPr id="20" name="TextBox 19"/>
          <p:cNvSpPr txBox="1"/>
          <p:nvPr/>
        </p:nvSpPr>
        <p:spPr>
          <a:xfrm>
            <a:off x="7100654" y="2181872"/>
            <a:ext cx="1981200" cy="640560"/>
          </a:xfrm>
          <a:prstGeom prst="rect">
            <a:avLst/>
          </a:prstGeom>
          <a:noFill/>
        </p:spPr>
        <p:txBody>
          <a:bodyPr wrap="square" rtlCol="0">
            <a:spAutoFit/>
          </a:bodyPr>
          <a:lstStyle/>
          <a:p>
            <a:pPr algn="ctr">
              <a:lnSpc>
                <a:spcPct val="92000"/>
              </a:lnSpc>
              <a:spcAft>
                <a:spcPts val="300"/>
              </a:spcAft>
            </a:pPr>
            <a:r>
              <a:rPr lang="en-US" sz="1200" b="1" dirty="0" smtClean="0">
                <a:latin typeface="Tahoma" panose="020B0604030504040204" pitchFamily="34" charset="0"/>
                <a:ea typeface="Tahoma" panose="020B0604030504040204" pitchFamily="34" charset="0"/>
                <a:cs typeface="Tahoma" panose="020B0604030504040204" pitchFamily="34" charset="0"/>
              </a:rPr>
              <a:t>Emergency Management</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$14.8 mil | 1%</a:t>
            </a:r>
          </a:p>
        </p:txBody>
      </p:sp>
      <p:sp>
        <p:nvSpPr>
          <p:cNvPr id="22" name="TextBox 21"/>
          <p:cNvSpPr txBox="1"/>
          <p:nvPr/>
        </p:nvSpPr>
        <p:spPr>
          <a:xfrm>
            <a:off x="811566" y="1480876"/>
            <a:ext cx="1743722" cy="640560"/>
          </a:xfrm>
          <a:prstGeom prst="rect">
            <a:avLst/>
          </a:prstGeom>
          <a:noFill/>
        </p:spPr>
        <p:txBody>
          <a:bodyPr wrap="square" rtlCol="0">
            <a:spAutoFit/>
          </a:bodyPr>
          <a:lstStyle/>
          <a:p>
            <a:pPr algn="ctr">
              <a:lnSpc>
                <a:spcPct val="92000"/>
              </a:lnSpc>
              <a:spcAft>
                <a:spcPts val="300"/>
              </a:spcAft>
            </a:pPr>
            <a:r>
              <a:rPr lang="en-US" sz="1200" b="1" dirty="0" smtClean="0">
                <a:latin typeface="Tahoma" panose="020B0604030504040204" pitchFamily="34" charset="0"/>
                <a:ea typeface="Tahoma" panose="020B0604030504040204" pitchFamily="34" charset="0"/>
                <a:cs typeface="Tahoma" panose="020B0604030504040204" pitchFamily="34" charset="0"/>
              </a:rPr>
              <a:t>ISC BC Region </a:t>
            </a:r>
            <a:br>
              <a:rPr lang="en-US" sz="1200" b="1"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latin typeface="Tahoma" panose="020B0604030504040204" pitchFamily="34" charset="0"/>
                <a:ea typeface="Tahoma" panose="020B0604030504040204" pitchFamily="34" charset="0"/>
                <a:cs typeface="Tahoma" panose="020B0604030504040204" pitchFamily="34" charset="0"/>
              </a:rPr>
              <a:t>Operating Budget</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$ 28.8 mil | 3%</a:t>
            </a:r>
          </a:p>
        </p:txBody>
      </p:sp>
      <p:sp>
        <p:nvSpPr>
          <p:cNvPr id="25" name="TextBox 24"/>
          <p:cNvSpPr txBox="1"/>
          <p:nvPr/>
        </p:nvSpPr>
        <p:spPr>
          <a:xfrm>
            <a:off x="1053324" y="643193"/>
            <a:ext cx="2261941" cy="661720"/>
          </a:xfrm>
          <a:prstGeom prst="rect">
            <a:avLst/>
          </a:prstGeom>
          <a:noFill/>
        </p:spPr>
        <p:txBody>
          <a:bodyPr wrap="square" rtlCol="0">
            <a:spAutoFit/>
          </a:bodyPr>
          <a:lstStyle/>
          <a:p>
            <a:pPr algn="ctr">
              <a:lnSpc>
                <a:spcPct val="92000"/>
              </a:lnSpc>
              <a:spcAft>
                <a:spcPts val="300"/>
              </a:spcAft>
            </a:pPr>
            <a:r>
              <a:rPr lang="en-US" sz="1200" b="1" dirty="0">
                <a:latin typeface="Tahoma" panose="020B0604030504040204" pitchFamily="34" charset="0"/>
                <a:ea typeface="Tahoma" panose="020B0604030504040204" pitchFamily="34" charset="0"/>
                <a:cs typeface="Tahoma" panose="020B0604030504040204" pitchFamily="34" charset="0"/>
              </a:rPr>
              <a:t>Governance and </a:t>
            </a:r>
            <a:r>
              <a:rPr lang="en-US" sz="1200" b="1" dirty="0" smtClean="0">
                <a:latin typeface="Tahoma" panose="020B0604030504040204" pitchFamily="34" charset="0"/>
                <a:ea typeface="Tahoma" panose="020B0604030504040204" pitchFamily="34" charset="0"/>
                <a:cs typeface="Tahoma" panose="020B0604030504040204" pitchFamily="34" charset="0"/>
              </a:rPr>
              <a:t/>
            </a:r>
            <a:br>
              <a:rPr lang="en-US" sz="1200" b="1" dirty="0" smtClean="0">
                <a:latin typeface="Tahoma" panose="020B0604030504040204" pitchFamily="34" charset="0"/>
                <a:ea typeface="Tahoma" panose="020B0604030504040204" pitchFamily="34" charset="0"/>
                <a:cs typeface="Tahoma" panose="020B0604030504040204" pitchFamily="34" charset="0"/>
              </a:rPr>
            </a:br>
            <a:r>
              <a:rPr lang="en-US" sz="1200" b="1" dirty="0" smtClean="0">
                <a:latin typeface="Tahoma" panose="020B0604030504040204" pitchFamily="34" charset="0"/>
                <a:ea typeface="Tahoma" panose="020B0604030504040204" pitchFamily="34" charset="0"/>
                <a:cs typeface="Tahoma" panose="020B0604030504040204" pitchFamily="34" charset="0"/>
              </a:rPr>
              <a:t>Individual </a:t>
            </a:r>
            <a:r>
              <a:rPr lang="en-US" sz="1200" b="1" dirty="0">
                <a:latin typeface="Tahoma" panose="020B0604030504040204" pitchFamily="34" charset="0"/>
                <a:ea typeface="Tahoma" panose="020B0604030504040204" pitchFamily="34" charset="0"/>
                <a:cs typeface="Tahoma" panose="020B0604030504040204" pitchFamily="34" charset="0"/>
              </a:rPr>
              <a:t>Affairs</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$92.6 mil | 9%</a:t>
            </a:r>
          </a:p>
        </p:txBody>
      </p:sp>
      <p:sp>
        <p:nvSpPr>
          <p:cNvPr id="26" name="TextBox 25"/>
          <p:cNvSpPr txBox="1"/>
          <p:nvPr/>
        </p:nvSpPr>
        <p:spPr>
          <a:xfrm>
            <a:off x="5921406" y="4125432"/>
            <a:ext cx="1964055" cy="661720"/>
          </a:xfrm>
          <a:prstGeom prst="rect">
            <a:avLst/>
          </a:prstGeom>
          <a:noFill/>
        </p:spPr>
        <p:txBody>
          <a:bodyPr wrap="square" rtlCol="0">
            <a:spAutoFit/>
          </a:bodyPr>
          <a:lstStyle/>
          <a:p>
            <a:pPr algn="ctr">
              <a:lnSpc>
                <a:spcPct val="92000"/>
              </a:lnSpc>
              <a:spcAft>
                <a:spcPts val="300"/>
              </a:spcAft>
            </a:pPr>
            <a:r>
              <a:rPr lang="en-US" sz="1200" b="1" dirty="0" smtClean="0">
                <a:latin typeface="Tahoma" panose="020B0604030504040204" pitchFamily="34" charset="0"/>
                <a:ea typeface="Tahoma" panose="020B0604030504040204" pitchFamily="34" charset="0"/>
                <a:cs typeface="Tahoma" panose="020B0604030504040204" pitchFamily="34" charset="0"/>
              </a:rPr>
              <a:t>Community Infrastructure</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$229.7 mil | 22%</a:t>
            </a:r>
          </a:p>
        </p:txBody>
      </p:sp>
      <p:sp>
        <p:nvSpPr>
          <p:cNvPr id="30" name="TextBox 29"/>
          <p:cNvSpPr txBox="1"/>
          <p:nvPr/>
        </p:nvSpPr>
        <p:spPr>
          <a:xfrm>
            <a:off x="1407025" y="4512181"/>
            <a:ext cx="2613819" cy="470642"/>
          </a:xfrm>
          <a:prstGeom prst="rect">
            <a:avLst/>
          </a:prstGeom>
          <a:noFill/>
        </p:spPr>
        <p:txBody>
          <a:bodyPr wrap="square" rtlCol="0">
            <a:spAutoFit/>
          </a:bodyPr>
          <a:lstStyle/>
          <a:p>
            <a:pPr algn="ctr">
              <a:lnSpc>
                <a:spcPct val="92000"/>
              </a:lnSpc>
              <a:spcAft>
                <a:spcPts val="300"/>
              </a:spcAft>
            </a:pPr>
            <a:r>
              <a:rPr lang="en-US" sz="1200" b="1" dirty="0" smtClean="0">
                <a:latin typeface="Tahoma" panose="020B0604030504040204" pitchFamily="34" charset="0"/>
                <a:ea typeface="Tahoma" panose="020B0604030504040204" pitchFamily="34" charset="0"/>
                <a:cs typeface="Tahoma" panose="020B0604030504040204" pitchFamily="34" charset="0"/>
              </a:rPr>
              <a:t>Social Programs</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$138.6 mil | 13%</a:t>
            </a:r>
          </a:p>
        </p:txBody>
      </p:sp>
      <p:sp>
        <p:nvSpPr>
          <p:cNvPr id="43" name="TextBox 42"/>
          <p:cNvSpPr txBox="1"/>
          <p:nvPr/>
        </p:nvSpPr>
        <p:spPr>
          <a:xfrm>
            <a:off x="6410614" y="1428750"/>
            <a:ext cx="1981200" cy="640560"/>
          </a:xfrm>
          <a:prstGeom prst="rect">
            <a:avLst/>
          </a:prstGeom>
          <a:noFill/>
        </p:spPr>
        <p:txBody>
          <a:bodyPr wrap="square" rtlCol="0">
            <a:spAutoFit/>
          </a:bodyPr>
          <a:lstStyle/>
          <a:p>
            <a:pPr algn="ctr">
              <a:lnSpc>
                <a:spcPct val="92000"/>
              </a:lnSpc>
              <a:spcAft>
                <a:spcPts val="300"/>
              </a:spcAft>
            </a:pPr>
            <a:r>
              <a:rPr lang="en-US" sz="1200" b="1" dirty="0">
                <a:latin typeface="Tahoma" panose="020B0604030504040204" pitchFamily="34" charset="0"/>
                <a:ea typeface="Tahoma" panose="020B0604030504040204" pitchFamily="34" charset="0"/>
                <a:cs typeface="Tahoma" panose="020B0604030504040204" pitchFamily="34" charset="0"/>
              </a:rPr>
              <a:t>Urban Indigenous </a:t>
            </a:r>
            <a:r>
              <a:rPr lang="en-US" sz="1200" b="1" dirty="0" smtClean="0">
                <a:latin typeface="Tahoma" panose="020B0604030504040204" pitchFamily="34" charset="0"/>
                <a:ea typeface="Tahoma" panose="020B0604030504040204" pitchFamily="34" charset="0"/>
                <a:cs typeface="Tahoma" panose="020B0604030504040204" pitchFamily="34" charset="0"/>
              </a:rPr>
              <a:t>Participation</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$0.7 mil</a:t>
            </a:r>
          </a:p>
        </p:txBody>
      </p:sp>
      <p:sp>
        <p:nvSpPr>
          <p:cNvPr id="33" name="TextBox 32"/>
          <p:cNvSpPr txBox="1"/>
          <p:nvPr/>
        </p:nvSpPr>
        <p:spPr>
          <a:xfrm>
            <a:off x="111625" y="2211697"/>
            <a:ext cx="2590800" cy="470642"/>
          </a:xfrm>
          <a:prstGeom prst="rect">
            <a:avLst/>
          </a:prstGeom>
          <a:noFill/>
        </p:spPr>
        <p:txBody>
          <a:bodyPr wrap="square" rtlCol="0">
            <a:spAutoFit/>
          </a:bodyPr>
          <a:lstStyle/>
          <a:p>
            <a:pPr algn="ctr">
              <a:lnSpc>
                <a:spcPct val="92000"/>
              </a:lnSpc>
              <a:spcAft>
                <a:spcPts val="300"/>
              </a:spcAft>
            </a:pPr>
            <a:r>
              <a:rPr lang="en-US" sz="1200" b="1" dirty="0" smtClean="0">
                <a:latin typeface="Tahoma" panose="020B0604030504040204" pitchFamily="34" charset="0"/>
                <a:ea typeface="Tahoma" panose="020B0604030504040204" pitchFamily="34" charset="0"/>
                <a:cs typeface="Tahoma" panose="020B0604030504040204" pitchFamily="34" charset="0"/>
              </a:rPr>
              <a:t>Jordan’s Principle</a:t>
            </a:r>
          </a:p>
          <a:p>
            <a:pPr algn="ctr">
              <a:lnSpc>
                <a:spcPct val="92000"/>
              </a:lnSpc>
              <a:spcAft>
                <a:spcPts val="300"/>
              </a:spcAft>
            </a:pPr>
            <a:r>
              <a:rPr lang="en-US" sz="1200" dirty="0" smtClean="0">
                <a:latin typeface="Tahoma" panose="020B0604030504040204" pitchFamily="34" charset="0"/>
                <a:ea typeface="Tahoma" panose="020B0604030504040204" pitchFamily="34" charset="0"/>
                <a:cs typeface="Tahoma" panose="020B0604030504040204" pitchFamily="34" charset="0"/>
              </a:rPr>
              <a:t>$8.9 mil | 1%</a:t>
            </a:r>
          </a:p>
        </p:txBody>
      </p:sp>
      <p:cxnSp>
        <p:nvCxnSpPr>
          <p:cNvPr id="6" name="Straight Connector 5"/>
          <p:cNvCxnSpPr/>
          <p:nvPr/>
        </p:nvCxnSpPr>
        <p:spPr bwMode="auto">
          <a:xfrm>
            <a:off x="2761080" y="1218937"/>
            <a:ext cx="845103" cy="636928"/>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18" name="Straight Connector 17"/>
          <p:cNvCxnSpPr/>
          <p:nvPr/>
        </p:nvCxnSpPr>
        <p:spPr bwMode="auto">
          <a:xfrm>
            <a:off x="2331968" y="2029769"/>
            <a:ext cx="780716" cy="272475"/>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24" name="Straight Connector 23"/>
          <p:cNvCxnSpPr/>
          <p:nvPr/>
        </p:nvCxnSpPr>
        <p:spPr bwMode="auto">
          <a:xfrm flipV="1">
            <a:off x="2375831" y="3150864"/>
            <a:ext cx="872194" cy="250425"/>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27" name="Straight Connector 26"/>
          <p:cNvCxnSpPr/>
          <p:nvPr/>
        </p:nvCxnSpPr>
        <p:spPr bwMode="auto">
          <a:xfrm>
            <a:off x="5656262" y="3894563"/>
            <a:ext cx="601547" cy="461739"/>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28" name="Straight Connector 27"/>
          <p:cNvCxnSpPr/>
          <p:nvPr/>
        </p:nvCxnSpPr>
        <p:spPr bwMode="auto">
          <a:xfrm>
            <a:off x="5848198" y="2845449"/>
            <a:ext cx="1130557" cy="210135"/>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29" name="Straight Connector 28"/>
          <p:cNvCxnSpPr/>
          <p:nvPr/>
        </p:nvCxnSpPr>
        <p:spPr bwMode="auto">
          <a:xfrm flipV="1">
            <a:off x="5921406" y="2498144"/>
            <a:ext cx="1546194" cy="129646"/>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36" name="Straight Connector 35"/>
          <p:cNvCxnSpPr/>
          <p:nvPr/>
        </p:nvCxnSpPr>
        <p:spPr bwMode="auto">
          <a:xfrm flipV="1">
            <a:off x="5663126" y="1208186"/>
            <a:ext cx="512072" cy="401852"/>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31" name="Straight Connector 30"/>
          <p:cNvCxnSpPr/>
          <p:nvPr/>
        </p:nvCxnSpPr>
        <p:spPr bwMode="auto">
          <a:xfrm flipV="1">
            <a:off x="3402366" y="4071455"/>
            <a:ext cx="407634" cy="507307"/>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50" name="Straight Connector 49"/>
          <p:cNvCxnSpPr/>
          <p:nvPr/>
        </p:nvCxnSpPr>
        <p:spPr bwMode="auto">
          <a:xfrm flipV="1">
            <a:off x="6191250" y="1962150"/>
            <a:ext cx="787505" cy="750388"/>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34" name="Straight Connector 33"/>
          <p:cNvCxnSpPr/>
          <p:nvPr/>
        </p:nvCxnSpPr>
        <p:spPr bwMode="auto">
          <a:xfrm>
            <a:off x="2184295" y="2363551"/>
            <a:ext cx="793855" cy="52254"/>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sp>
        <p:nvSpPr>
          <p:cNvPr id="38" name="Oval 37"/>
          <p:cNvSpPr/>
          <p:nvPr/>
        </p:nvSpPr>
        <p:spPr bwMode="auto">
          <a:xfrm>
            <a:off x="2722136" y="875077"/>
            <a:ext cx="3717484" cy="3714164"/>
          </a:xfrm>
          <a:prstGeom prst="ellipse">
            <a:avLst/>
          </a:prstGeom>
          <a:solidFill>
            <a:srgbClr val="D9D9D9"/>
          </a:solidFill>
          <a:ln w="1016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hart 3"/>
          <p:cNvGraphicFramePr/>
          <p:nvPr>
            <p:extLst>
              <p:ext uri="{D42A27DB-BD31-4B8C-83A1-F6EECF244321}">
                <p14:modId xmlns:p14="http://schemas.microsoft.com/office/powerpoint/2010/main" val="677523385"/>
              </p:ext>
            </p:extLst>
          </p:nvPr>
        </p:nvGraphicFramePr>
        <p:xfrm>
          <a:off x="2696175" y="704500"/>
          <a:ext cx="3770700" cy="4077050"/>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p:cNvGrpSpPr/>
          <p:nvPr/>
        </p:nvGrpSpPr>
        <p:grpSpPr>
          <a:xfrm>
            <a:off x="3705977" y="1855865"/>
            <a:ext cx="1751096" cy="1749532"/>
            <a:chOff x="3705977" y="1855865"/>
            <a:chExt cx="1751096" cy="1749532"/>
          </a:xfrm>
        </p:grpSpPr>
        <p:sp>
          <p:nvSpPr>
            <p:cNvPr id="23" name="Oval 22"/>
            <p:cNvSpPr/>
            <p:nvPr/>
          </p:nvSpPr>
          <p:spPr bwMode="auto">
            <a:xfrm>
              <a:off x="3705977" y="1855865"/>
              <a:ext cx="1751096" cy="1749532"/>
            </a:xfrm>
            <a:prstGeom prst="ellipse">
              <a:avLst/>
            </a:prstGeom>
            <a:solidFill>
              <a:schemeClr val="accent2"/>
            </a:solidFill>
            <a:ln w="1016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737305" y="2170869"/>
              <a:ext cx="1698332" cy="1104918"/>
            </a:xfrm>
            <a:prstGeom prst="rect">
              <a:avLst/>
            </a:prstGeom>
          </p:spPr>
          <p:txBody>
            <a:bodyPr wrap="square">
              <a:spAutoFit/>
            </a:bodyPr>
            <a:lstStyle/>
            <a:p>
              <a:pPr algn="ctr">
                <a:spcAft>
                  <a:spcPts val="300"/>
                </a:spcAft>
              </a:pPr>
              <a:r>
                <a:rPr lang="en-US" sz="1400" dirty="0" smtClean="0">
                  <a:latin typeface="Tahoma" panose="020B0604030504040204" pitchFamily="34" charset="0"/>
                  <a:ea typeface="Tahoma" panose="020B0604030504040204" pitchFamily="34" charset="0"/>
                  <a:cs typeface="Tahoma" panose="020B0604030504040204" pitchFamily="34" charset="0"/>
                </a:rPr>
                <a:t>BC Region</a:t>
              </a:r>
              <a:br>
                <a:rPr lang="en-US" sz="1400" dirty="0" smtClean="0">
                  <a:latin typeface="Tahoma" panose="020B0604030504040204" pitchFamily="34" charset="0"/>
                  <a:ea typeface="Tahoma" panose="020B0604030504040204" pitchFamily="34" charset="0"/>
                  <a:cs typeface="Tahoma" panose="020B0604030504040204" pitchFamily="34" charset="0"/>
                </a:rPr>
              </a:br>
              <a:r>
                <a:rPr lang="en-US" sz="1400" dirty="0" smtClean="0">
                  <a:latin typeface="Tahoma" panose="020B0604030504040204" pitchFamily="34" charset="0"/>
                  <a:ea typeface="Tahoma" panose="020B0604030504040204" pitchFamily="34" charset="0"/>
                  <a:cs typeface="Tahoma" panose="020B0604030504040204" pitchFamily="34" charset="0"/>
                </a:rPr>
                <a:t>2019-2020</a:t>
              </a:r>
            </a:p>
            <a:p>
              <a:pPr algn="ctr">
                <a:spcAft>
                  <a:spcPts val="900"/>
                </a:spcAft>
              </a:pPr>
              <a:r>
                <a:rPr lang="en-US" sz="1600" b="1" dirty="0" smtClean="0">
                  <a:latin typeface="Tahoma" panose="020B0604030504040204" pitchFamily="34" charset="0"/>
                  <a:ea typeface="Tahoma" panose="020B0604030504040204" pitchFamily="34" charset="0"/>
                  <a:cs typeface="Tahoma" panose="020B0604030504040204" pitchFamily="34" charset="0"/>
                </a:rPr>
                <a:t>Total Budget</a:t>
              </a:r>
            </a:p>
            <a:p>
              <a:pPr algn="ctr">
                <a:spcAft>
                  <a:spcPts val="1200"/>
                </a:spcAft>
              </a:pPr>
              <a:r>
                <a:rPr lang="en-US" dirty="0" smtClean="0">
                  <a:latin typeface="Tahoma" panose="020B0604030504040204" pitchFamily="34" charset="0"/>
                  <a:ea typeface="Tahoma" panose="020B0604030504040204" pitchFamily="34" charset="0"/>
                  <a:cs typeface="Tahoma" panose="020B0604030504040204" pitchFamily="34" charset="0"/>
                </a:rPr>
                <a:t>$</a:t>
              </a:r>
              <a:r>
                <a:rPr lang="en-US" b="1" dirty="0" smtClean="0">
                  <a:latin typeface="Tahoma" panose="020B0604030504040204" pitchFamily="34" charset="0"/>
                  <a:ea typeface="Tahoma" panose="020B0604030504040204" pitchFamily="34" charset="0"/>
                  <a:cs typeface="Tahoma" panose="020B0604030504040204" pitchFamily="34" charset="0"/>
                </a:rPr>
                <a:t>1.06</a:t>
              </a:r>
              <a:r>
                <a:rPr lang="en-US" sz="1200" dirty="0" smtClean="0">
                  <a:latin typeface="Tahoma" panose="020B0604030504040204" pitchFamily="34" charset="0"/>
                  <a:ea typeface="Tahoma" panose="020B0604030504040204" pitchFamily="34" charset="0"/>
                  <a:cs typeface="Tahoma" panose="020B0604030504040204" pitchFamily="34" charset="0"/>
                </a:rPr>
                <a:t> billion</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sp>
        <p:nvSpPr>
          <p:cNvPr id="9" name="Slide Number Placeholder 8"/>
          <p:cNvSpPr>
            <a:spLocks noGrp="1"/>
          </p:cNvSpPr>
          <p:nvPr>
            <p:ph type="sldNum" sz="quarter" idx="4"/>
          </p:nvPr>
        </p:nvSpPr>
        <p:spPr/>
        <p:txBody>
          <a:bodyPr/>
          <a:lstStyle/>
          <a:p>
            <a:pPr>
              <a:defRPr/>
            </a:pPr>
            <a:fld id="{E00B6E52-F07A-44C8-B7AE-D6EEC3D50429}" type="slidenum">
              <a:rPr lang="en-CA" smtClean="0"/>
              <a:pPr>
                <a:defRPr/>
              </a:pPr>
              <a:t>3</a:t>
            </a:fld>
            <a:endParaRPr lang="en-CA" dirty="0"/>
          </a:p>
        </p:txBody>
      </p:sp>
      <p:sp>
        <p:nvSpPr>
          <p:cNvPr id="32"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r>
              <a:rPr lang="en-US" altLang="en-US" sz="900" dirty="0" smtClean="0">
                <a:solidFill>
                  <a:schemeClr val="tx1">
                    <a:lumMod val="75000"/>
                    <a:lumOff val="25000"/>
                  </a:schemeClr>
                </a:solidFill>
              </a:rPr>
              <a:t>Data as of January 3, 2020</a:t>
            </a:r>
            <a:endParaRPr lang="en-CA" altLang="en-US" sz="900" dirty="0">
              <a:solidFill>
                <a:schemeClr val="tx1">
                  <a:lumMod val="75000"/>
                  <a:lumOff val="25000"/>
                </a:schemeClr>
              </a:solidFill>
            </a:endParaRPr>
          </a:p>
        </p:txBody>
      </p:sp>
      <p:sp>
        <p:nvSpPr>
          <p:cNvPr id="35" name="Rectangle 34"/>
          <p:cNvSpPr/>
          <p:nvPr/>
        </p:nvSpPr>
        <p:spPr bwMode="auto">
          <a:xfrm>
            <a:off x="0" y="-19050"/>
            <a:ext cx="9144000" cy="509216"/>
          </a:xfrm>
          <a:prstGeom prst="rect">
            <a:avLst/>
          </a:prstGeom>
          <a:solidFill>
            <a:srgbClr val="FFC000"/>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7" name="Title 7"/>
          <p:cNvSpPr txBox="1">
            <a:spLocks/>
          </p:cNvSpPr>
          <p:nvPr/>
        </p:nvSpPr>
        <p:spPr bwMode="auto">
          <a:xfrm>
            <a:off x="533400" y="209550"/>
            <a:ext cx="7696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2400"/>
              </a:lnSpc>
              <a:spcBef>
                <a:spcPct val="0"/>
              </a:spcBef>
              <a:spcAft>
                <a:spcPct val="0"/>
              </a:spcAft>
              <a:defRPr sz="2400" b="1"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vl2pPr algn="l" rtl="0" eaLnBrk="0" fontAlgn="base" hangingPunct="0">
              <a:lnSpc>
                <a:spcPts val="2400"/>
              </a:lnSpc>
              <a:spcBef>
                <a:spcPct val="0"/>
              </a:spcBef>
              <a:spcAft>
                <a:spcPct val="0"/>
              </a:spcAft>
              <a:defRPr sz="2400" b="1">
                <a:solidFill>
                  <a:srgbClr val="000000"/>
                </a:solidFill>
                <a:latin typeface="Arial" charset="0"/>
              </a:defRPr>
            </a:lvl2pPr>
            <a:lvl3pPr algn="l" rtl="0" eaLnBrk="0" fontAlgn="base" hangingPunct="0">
              <a:lnSpc>
                <a:spcPts val="2400"/>
              </a:lnSpc>
              <a:spcBef>
                <a:spcPct val="0"/>
              </a:spcBef>
              <a:spcAft>
                <a:spcPct val="0"/>
              </a:spcAft>
              <a:defRPr sz="2400" b="1">
                <a:solidFill>
                  <a:srgbClr val="000000"/>
                </a:solidFill>
                <a:latin typeface="Arial" charset="0"/>
              </a:defRPr>
            </a:lvl3pPr>
            <a:lvl4pPr algn="l" rtl="0" eaLnBrk="0" fontAlgn="base" hangingPunct="0">
              <a:lnSpc>
                <a:spcPts val="2400"/>
              </a:lnSpc>
              <a:spcBef>
                <a:spcPct val="0"/>
              </a:spcBef>
              <a:spcAft>
                <a:spcPct val="0"/>
              </a:spcAft>
              <a:defRPr sz="2400" b="1">
                <a:solidFill>
                  <a:srgbClr val="000000"/>
                </a:solidFill>
                <a:latin typeface="Arial" charset="0"/>
              </a:defRPr>
            </a:lvl4pPr>
            <a:lvl5pPr algn="l" rtl="0" eaLnBrk="0" fontAlgn="base" hangingPunct="0">
              <a:lnSpc>
                <a:spcPts val="2400"/>
              </a:lnSpc>
              <a:spcBef>
                <a:spcPct val="0"/>
              </a:spcBef>
              <a:spcAft>
                <a:spcPct val="0"/>
              </a:spcAft>
              <a:defRPr sz="2400" b="1">
                <a:solidFill>
                  <a:srgbClr val="000000"/>
                </a:solidFill>
                <a:latin typeface="Arial" charset="0"/>
              </a:defRPr>
            </a:lvl5pPr>
            <a:lvl6pPr marL="457200" algn="l" rtl="0" fontAlgn="base">
              <a:lnSpc>
                <a:spcPts val="2400"/>
              </a:lnSpc>
              <a:spcBef>
                <a:spcPct val="0"/>
              </a:spcBef>
              <a:spcAft>
                <a:spcPct val="0"/>
              </a:spcAft>
              <a:defRPr sz="2400" b="1">
                <a:solidFill>
                  <a:srgbClr val="000000"/>
                </a:solidFill>
                <a:latin typeface="Arial" charset="0"/>
              </a:defRPr>
            </a:lvl6pPr>
            <a:lvl7pPr marL="914400" algn="l" rtl="0" fontAlgn="base">
              <a:lnSpc>
                <a:spcPts val="2400"/>
              </a:lnSpc>
              <a:spcBef>
                <a:spcPct val="0"/>
              </a:spcBef>
              <a:spcAft>
                <a:spcPct val="0"/>
              </a:spcAft>
              <a:defRPr sz="2400" b="1">
                <a:solidFill>
                  <a:srgbClr val="000000"/>
                </a:solidFill>
                <a:latin typeface="Arial" charset="0"/>
              </a:defRPr>
            </a:lvl7pPr>
            <a:lvl8pPr marL="1371600" algn="l" rtl="0" fontAlgn="base">
              <a:lnSpc>
                <a:spcPts val="2400"/>
              </a:lnSpc>
              <a:spcBef>
                <a:spcPct val="0"/>
              </a:spcBef>
              <a:spcAft>
                <a:spcPct val="0"/>
              </a:spcAft>
              <a:defRPr sz="2400" b="1">
                <a:solidFill>
                  <a:srgbClr val="000000"/>
                </a:solidFill>
                <a:latin typeface="Arial" charset="0"/>
              </a:defRPr>
            </a:lvl8pPr>
            <a:lvl9pPr marL="1828800" algn="l" rtl="0" fontAlgn="base">
              <a:lnSpc>
                <a:spcPts val="2400"/>
              </a:lnSpc>
              <a:spcBef>
                <a:spcPct val="0"/>
              </a:spcBef>
              <a:spcAft>
                <a:spcPct val="0"/>
              </a:spcAft>
              <a:defRPr sz="2400" b="1">
                <a:solidFill>
                  <a:srgbClr val="000000"/>
                </a:solidFill>
                <a:latin typeface="Arial" charset="0"/>
              </a:defRPr>
            </a:lvl9pPr>
          </a:lstStyle>
          <a:p>
            <a:r>
              <a:rPr lang="en-US" kern="0" dirty="0" smtClean="0">
                <a:solidFill>
                  <a:schemeClr val="tx1">
                    <a:lumMod val="85000"/>
                    <a:lumOff val="15000"/>
                  </a:schemeClr>
                </a:solidFill>
              </a:rPr>
              <a:t>BUDGET – ALLOCATION BY PROGRAM</a:t>
            </a:r>
            <a:endParaRPr lang="en-US" kern="0" dirty="0">
              <a:solidFill>
                <a:schemeClr val="tx1">
                  <a:lumMod val="85000"/>
                  <a:lumOff val="15000"/>
                </a:schemeClr>
              </a:solidFill>
            </a:endParaRPr>
          </a:p>
        </p:txBody>
      </p:sp>
    </p:spTree>
    <p:extLst>
      <p:ext uri="{BB962C8B-B14F-4D97-AF65-F5344CB8AC3E}">
        <p14:creationId xmlns:p14="http://schemas.microsoft.com/office/powerpoint/2010/main" val="38929952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1" presetClass="entr" presetSubtype="1" fill="hold" grpId="1"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1000"/>
                                        <p:tgtEl>
                                          <p:spTgt spid="4"/>
                                        </p:tgtEl>
                                      </p:cBhvr>
                                    </p:animEffect>
                                  </p:childTnLst>
                                </p:cTn>
                              </p:par>
                            </p:childTnLst>
                          </p:cTn>
                        </p:par>
                        <p:par>
                          <p:cTn id="11" fill="hold">
                            <p:stCondLst>
                              <p:cond delay="12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childTnLst>
                                </p:cTn>
                              </p:par>
                              <p:par>
                                <p:cTn id="54" presetID="10"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childTnLst>
                                </p:cTn>
                              </p:par>
                              <p:par>
                                <p:cTn id="57" presetID="10"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childTnLst>
                                </p:cTn>
                              </p:par>
                              <p:par>
                                <p:cTn id="60" presetID="10" presetClass="entr" presetSubtype="0"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childTnLst>
                                </p:cTn>
                              </p:par>
                              <p:par>
                                <p:cTn id="66" presetID="10" presetClass="entr" presetSubtype="0"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10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19" grpId="0"/>
      <p:bldP spid="20" grpId="0"/>
      <p:bldP spid="22" grpId="0"/>
      <p:bldP spid="25" grpId="0"/>
      <p:bldP spid="26" grpId="0"/>
      <p:bldP spid="30" grpId="0"/>
      <p:bldP spid="43" grpId="0"/>
      <p:bldP spid="33" grpId="0"/>
      <p:bldGraphic spid="4"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781" y="934839"/>
            <a:ext cx="8229019" cy="3446661"/>
          </a:xfrm>
          <a:prstGeom prst="rect">
            <a:avLst/>
          </a:prstGeom>
        </p:spPr>
      </p:pic>
      <p:sp>
        <p:nvSpPr>
          <p:cNvPr id="13" name="Rectangle 12"/>
          <p:cNvSpPr/>
          <p:nvPr/>
        </p:nvSpPr>
        <p:spPr bwMode="auto">
          <a:xfrm>
            <a:off x="0" y="-9525"/>
            <a:ext cx="9144000" cy="509216"/>
          </a:xfrm>
          <a:prstGeom prst="rect">
            <a:avLst/>
          </a:prstGeom>
          <a:solidFill>
            <a:srgbClr val="FFC000"/>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p:txBody>
          <a:bodyPr/>
          <a:lstStyle/>
          <a:p>
            <a:r>
              <a:rPr lang="en-US" dirty="0">
                <a:solidFill>
                  <a:schemeClr val="tx1">
                    <a:lumMod val="85000"/>
                    <a:lumOff val="15000"/>
                  </a:schemeClr>
                </a:solidFill>
              </a:rPr>
              <a:t>NEW FISCAL RELATIONSHIP</a:t>
            </a:r>
          </a:p>
        </p:txBody>
      </p:sp>
      <p:sp>
        <p:nvSpPr>
          <p:cNvPr id="36" name="Rectangle 35"/>
          <p:cNvSpPr/>
          <p:nvPr/>
        </p:nvSpPr>
        <p:spPr>
          <a:xfrm>
            <a:off x="137160" y="2336597"/>
            <a:ext cx="904936" cy="674031"/>
          </a:xfrm>
          <a:prstGeom prst="rect">
            <a:avLst/>
          </a:prstGeom>
        </p:spPr>
        <p:txBody>
          <a:bodyPr wrap="square">
            <a:spAutoFit/>
          </a:bodyPr>
          <a:lstStyle/>
          <a:p>
            <a:pPr algn="ctr"/>
            <a:r>
              <a:rPr lang="en-US" sz="22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89</a:t>
            </a:r>
            <a:r>
              <a:rPr lang="en-US" sz="4400" b="1"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r>
            <a:br>
              <a:rPr lang="en-US" sz="4400" b="1"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Expression</a:t>
            </a:r>
            <a:b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1000" dirty="0" smtClean="0">
                <a:solidFill>
                  <a:srgbClr val="000000"/>
                </a:solidFill>
                <a:latin typeface="Tahoma" panose="020B0604030504040204" pitchFamily="34" charset="0"/>
                <a:ea typeface="Tahoma" panose="020B0604030504040204" pitchFamily="34" charset="0"/>
                <a:cs typeface="Tahoma" panose="020B0604030504040204" pitchFamily="34" charset="0"/>
              </a:rPr>
              <a:t>of Interests</a:t>
            </a:r>
            <a:endParaRPr lang="en-US" sz="1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990600" y="1081829"/>
            <a:ext cx="1305165" cy="230832"/>
          </a:xfrm>
          <a:prstGeom prst="rect">
            <a:avLst/>
          </a:prstGeom>
        </p:spPr>
        <p:txBody>
          <a:bodyPr wrap="none">
            <a:spAutoFit/>
          </a:bodyPr>
          <a:lstStyle/>
          <a:p>
            <a:r>
              <a:rPr lang="en-US" sz="1000" b="1" dirty="0" smtClean="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34</a:t>
            </a:r>
            <a:r>
              <a:rPr lang="en-US" sz="1000" dirty="0" smtClean="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Ineligible (39%)</a:t>
            </a:r>
            <a:endParaRPr lang="en-US" sz="10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 37"/>
          <p:cNvSpPr/>
          <p:nvPr/>
        </p:nvSpPr>
        <p:spPr>
          <a:xfrm>
            <a:off x="2667000" y="1410090"/>
            <a:ext cx="5855226" cy="1312219"/>
          </a:xfrm>
          <a:prstGeom prst="rect">
            <a:avLst/>
          </a:prstGeom>
        </p:spPr>
        <p:txBody>
          <a:bodyPr wrap="square">
            <a:spAutoFit/>
          </a:bodyPr>
          <a:lstStyle/>
          <a:p>
            <a:pPr>
              <a:spcAft>
                <a:spcPts val="600"/>
              </a:spcAft>
            </a:pPr>
            <a:r>
              <a:rPr lang="en-US" sz="1700" b="1" dirty="0" smtClean="0">
                <a:latin typeface="Tahoma" panose="020B0604030504040204" pitchFamily="34" charset="0"/>
                <a:ea typeface="Tahoma" panose="020B0604030504040204" pitchFamily="34" charset="0"/>
                <a:cs typeface="Tahoma" panose="020B0604030504040204" pitchFamily="34" charset="0"/>
              </a:rPr>
              <a:t>BC First Nations Eligible for 10-Year Grant – April1,2019</a:t>
            </a: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169863" indent="-169863">
              <a:buFont typeface="Arial" panose="020B0604020202020204" pitchFamily="34" charset="0"/>
              <a:buChar char="•"/>
            </a:pPr>
            <a:r>
              <a:rPr lang="en-US" sz="1100" dirty="0" smtClean="0">
                <a:latin typeface="Tahoma" panose="020B0604030504040204" pitchFamily="34" charset="0"/>
                <a:ea typeface="Tahoma" panose="020B0604030504040204" pitchFamily="34" charset="0"/>
                <a:cs typeface="Tahoma" panose="020B0604030504040204" pitchFamily="34" charset="0"/>
              </a:rPr>
              <a:t>All have a Financial Administration Law (FAL) or Bylaw (FAB) and meet </a:t>
            </a:r>
            <a:br>
              <a:rPr lang="en-US" sz="1100" dirty="0" smtClean="0">
                <a:latin typeface="Tahoma" panose="020B0604030504040204" pitchFamily="34" charset="0"/>
                <a:ea typeface="Tahoma" panose="020B0604030504040204" pitchFamily="34" charset="0"/>
                <a:cs typeface="Tahoma" panose="020B0604030504040204" pitchFamily="34" charset="0"/>
              </a:rPr>
            </a:br>
            <a:r>
              <a:rPr lang="en-US" sz="1100" dirty="0" smtClean="0">
                <a:latin typeface="Tahoma" panose="020B0604030504040204" pitchFamily="34" charset="0"/>
                <a:ea typeface="Tahoma" panose="020B0604030504040204" pitchFamily="34" charset="0"/>
                <a:cs typeface="Tahoma" panose="020B0604030504040204" pitchFamily="34" charset="0"/>
              </a:rPr>
              <a:t>the financial performance criteria. </a:t>
            </a:r>
          </a:p>
          <a:p>
            <a:pPr marL="169863" indent="-169863">
              <a:buFont typeface="Arial" panose="020B0604020202020204" pitchFamily="34" charset="0"/>
              <a:buChar char="•"/>
            </a:pPr>
            <a:r>
              <a:rPr lang="en-US" sz="1100" dirty="0" smtClean="0">
                <a:latin typeface="Tahoma" panose="020B0604030504040204" pitchFamily="34" charset="0"/>
                <a:ea typeface="Tahoma" panose="020B0604030504040204" pitchFamily="34" charset="0"/>
                <a:cs typeface="Tahoma" panose="020B0604030504040204" pitchFamily="34" charset="0"/>
              </a:rPr>
              <a:t>Existing grant recipients are primarily based in southern BC with a sprinkling of communities spread out over the entire province</a:t>
            </a:r>
          </a:p>
        </p:txBody>
      </p:sp>
      <p:sp>
        <p:nvSpPr>
          <p:cNvPr id="39" name="Rectangle 38"/>
          <p:cNvSpPr/>
          <p:nvPr/>
        </p:nvSpPr>
        <p:spPr>
          <a:xfrm>
            <a:off x="1359366" y="2859564"/>
            <a:ext cx="816249" cy="521681"/>
          </a:xfrm>
          <a:prstGeom prst="rect">
            <a:avLst/>
          </a:prstGeom>
        </p:spPr>
        <p:txBody>
          <a:bodyPr wrap="non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46</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r>
            <a:br>
              <a:rPr lang="en-US"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100" dirty="0" smtClean="0">
                <a:solidFill>
                  <a:schemeClr val="bg1"/>
                </a:solidFill>
                <a:latin typeface="Tahoma" panose="020B0604030504040204" pitchFamily="34" charset="0"/>
                <a:ea typeface="Tahoma" panose="020B0604030504040204" pitchFamily="34" charset="0"/>
                <a:cs typeface="Tahoma" panose="020B0604030504040204" pitchFamily="34" charset="0"/>
              </a:rPr>
              <a:t>Recipients</a:t>
            </a:r>
            <a:endParaRPr lang="en-US"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990600" y="2353138"/>
            <a:ext cx="1218603" cy="258532"/>
          </a:xfrm>
          <a:prstGeom prst="rect">
            <a:avLst/>
          </a:prstGeom>
        </p:spPr>
        <p:txBody>
          <a:bodyPr wrap="none">
            <a:spAutoFit/>
          </a:bodyPr>
          <a:lstStyle/>
          <a:p>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52</a:t>
            </a:r>
            <a:r>
              <a:rPr lang="en-US" sz="1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Eligible (61%)</a:t>
            </a:r>
          </a:p>
        </p:txBody>
      </p:sp>
      <p:sp>
        <p:nvSpPr>
          <p:cNvPr id="51" name="Rectangle 50"/>
          <p:cNvSpPr/>
          <p:nvPr/>
        </p:nvSpPr>
        <p:spPr>
          <a:xfrm>
            <a:off x="2819400" y="4233907"/>
            <a:ext cx="5702826" cy="719428"/>
          </a:xfrm>
          <a:prstGeom prst="rect">
            <a:avLst/>
          </a:prstGeom>
        </p:spPr>
        <p:txBody>
          <a:bodyPr wrap="square">
            <a:spAutoFit/>
          </a:bodyPr>
          <a:lstStyle/>
          <a:p>
            <a:pPr marL="971550" indent="-971550">
              <a:spcAft>
                <a:spcPts val="300"/>
              </a:spcAft>
            </a:pPr>
            <a:r>
              <a:rPr lang="en-US" sz="85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Community size:</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850" b="1" dirty="0" smtClean="0">
                <a:solidFill>
                  <a:srgbClr val="A27A9C"/>
                </a:solidFill>
                <a:latin typeface="Tahoma" panose="020B0604030504040204" pitchFamily="34" charset="0"/>
                <a:ea typeface="Tahoma" panose="020B0604030504040204" pitchFamily="34" charset="0"/>
                <a:cs typeface="Tahoma" panose="020B0604030504040204" pitchFamily="34" charset="0"/>
              </a:rPr>
              <a:t>Small</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 population lower than 1000;</a:t>
            </a:r>
            <a:r>
              <a:rPr lang="en-US" sz="850" dirty="0" smtClean="0">
                <a:solidFill>
                  <a:srgbClr val="44BF00"/>
                </a:solidFill>
                <a:latin typeface="Tahoma" panose="020B0604030504040204" pitchFamily="34" charset="0"/>
                <a:ea typeface="Tahoma" panose="020B0604030504040204" pitchFamily="34" charset="0"/>
                <a:cs typeface="Tahoma" panose="020B0604030504040204" pitchFamily="34" charset="0"/>
              </a:rPr>
              <a:t> </a:t>
            </a:r>
            <a:r>
              <a:rPr lang="en-US" sz="850" b="1" dirty="0" smtClean="0">
                <a:solidFill>
                  <a:srgbClr val="6B9F4D"/>
                </a:solidFill>
                <a:latin typeface="Tahoma" panose="020B0604030504040204" pitchFamily="34" charset="0"/>
                <a:ea typeface="Tahoma" panose="020B0604030504040204" pitchFamily="34" charset="0"/>
                <a:cs typeface="Tahoma" panose="020B0604030504040204" pitchFamily="34" charset="0"/>
              </a:rPr>
              <a:t>Large</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 population of 1000 or more</a:t>
            </a:r>
          </a:p>
          <a:p>
            <a:pPr marL="971550" indent="-971550">
              <a:spcAft>
                <a:spcPts val="300"/>
              </a:spcAft>
            </a:pPr>
            <a:r>
              <a:rPr lang="en-US" sz="85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Location:</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850" b="1" dirty="0" smtClean="0">
                <a:solidFill>
                  <a:srgbClr val="A27A9C"/>
                </a:solidFill>
                <a:latin typeface="Tahoma" panose="020B0604030504040204" pitchFamily="34" charset="0"/>
                <a:ea typeface="Tahoma" panose="020B0604030504040204" pitchFamily="34" charset="0"/>
                <a:cs typeface="Tahoma" panose="020B0604030504040204" pitchFamily="34" charset="0"/>
              </a:rPr>
              <a:t>Isolated</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 no year-round road access to a service </a:t>
            </a:r>
            <a:r>
              <a:rPr lang="en-US" sz="85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centre</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b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850" b="1" dirty="0" smtClean="0">
                <a:solidFill>
                  <a:srgbClr val="4A7398"/>
                </a:solidFill>
                <a:latin typeface="Tahoma" panose="020B0604030504040204" pitchFamily="34" charset="0"/>
                <a:ea typeface="Tahoma" panose="020B0604030504040204" pitchFamily="34" charset="0"/>
                <a:cs typeface="Tahoma" panose="020B0604030504040204" pitchFamily="34" charset="0"/>
              </a:rPr>
              <a:t>Remote</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 over 350 km from the nearest service </a:t>
            </a:r>
            <a:r>
              <a:rPr lang="en-US" sz="85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centre</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with year-round road access; </a:t>
            </a:r>
            <a:b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850" b="1" dirty="0" smtClean="0">
                <a:solidFill>
                  <a:srgbClr val="408F9E"/>
                </a:solidFill>
                <a:latin typeface="Tahoma" panose="020B0604030504040204" pitchFamily="34" charset="0"/>
                <a:ea typeface="Tahoma" panose="020B0604030504040204" pitchFamily="34" charset="0"/>
                <a:cs typeface="Tahoma" panose="020B0604030504040204" pitchFamily="34" charset="0"/>
              </a:rPr>
              <a:t>Rural</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 between 50 and 350 km from the nearest service </a:t>
            </a:r>
            <a:r>
              <a:rPr lang="en-US" sz="85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centre</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with year-round road access;</a:t>
            </a:r>
            <a:b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850" b="1" dirty="0" smtClean="0">
                <a:solidFill>
                  <a:srgbClr val="6B9F4D"/>
                </a:solidFill>
                <a:latin typeface="Tahoma" panose="020B0604030504040204" pitchFamily="34" charset="0"/>
                <a:ea typeface="Tahoma" panose="020B0604030504040204" pitchFamily="34" charset="0"/>
                <a:cs typeface="Tahoma" panose="020B0604030504040204" pitchFamily="34" charset="0"/>
              </a:rPr>
              <a:t>Urban</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 within 50 km from the nearest service </a:t>
            </a:r>
            <a:r>
              <a:rPr lang="en-US" sz="85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centre</a:t>
            </a:r>
            <a:r>
              <a:rPr lang="en-US" sz="850" dirty="0" smtClean="0">
                <a:solidFill>
                  <a:srgbClr val="000000"/>
                </a:solidFill>
                <a:latin typeface="Tahoma" panose="020B0604030504040204" pitchFamily="34" charset="0"/>
                <a:ea typeface="Tahoma" panose="020B0604030504040204" pitchFamily="34" charset="0"/>
                <a:cs typeface="Tahoma" panose="020B0604030504040204" pitchFamily="34" charset="0"/>
              </a:rPr>
              <a:t> with year-round road access</a:t>
            </a:r>
          </a:p>
        </p:txBody>
      </p:sp>
      <p:sp>
        <p:nvSpPr>
          <p:cNvPr id="52" name="Rectangle 51"/>
          <p:cNvSpPr/>
          <p:nvPr/>
        </p:nvSpPr>
        <p:spPr>
          <a:xfrm>
            <a:off x="7260342" y="3814067"/>
            <a:ext cx="1261884" cy="216982"/>
          </a:xfrm>
          <a:prstGeom prst="rect">
            <a:avLst/>
          </a:prstGeom>
        </p:spPr>
        <p:txBody>
          <a:bodyPr wrap="none">
            <a:spAutoFit/>
          </a:bodyPr>
          <a:lstStyle/>
          <a:p>
            <a:pPr>
              <a:tabLst>
                <a:tab pos="571500" algn="l"/>
              </a:tabLst>
            </a:pPr>
            <a:r>
              <a:rPr lang="en-US" sz="9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Data as of: Sep 2019</a:t>
            </a:r>
          </a:p>
        </p:txBody>
      </p:sp>
      <p:sp>
        <p:nvSpPr>
          <p:cNvPr id="55" name="Rectangle 54"/>
          <p:cNvSpPr/>
          <p:nvPr/>
        </p:nvSpPr>
        <p:spPr>
          <a:xfrm>
            <a:off x="3868856" y="2834449"/>
            <a:ext cx="489236" cy="237757"/>
          </a:xfrm>
          <a:prstGeom prst="rect">
            <a:avLst/>
          </a:prstGeom>
        </p:spPr>
        <p:txBody>
          <a:bodyPr wrap="none">
            <a:spAutoFit/>
          </a:bodyPr>
          <a:lstStyle/>
          <a:p>
            <a:r>
              <a:rPr lang="en-US" sz="1000" dirty="0">
                <a:solidFill>
                  <a:srgbClr val="A27A9C"/>
                </a:solidFill>
                <a:latin typeface="Tahoma" panose="020B0604030504040204" pitchFamily="34" charset="0"/>
                <a:ea typeface="Tahoma" panose="020B0604030504040204" pitchFamily="34" charset="0"/>
                <a:cs typeface="Tahoma" panose="020B0604030504040204" pitchFamily="34" charset="0"/>
              </a:rPr>
              <a:t>small</a:t>
            </a:r>
          </a:p>
        </p:txBody>
      </p:sp>
      <p:sp>
        <p:nvSpPr>
          <p:cNvPr id="56" name="Rectangle 55"/>
          <p:cNvSpPr/>
          <p:nvPr/>
        </p:nvSpPr>
        <p:spPr>
          <a:xfrm>
            <a:off x="6635091" y="2834449"/>
            <a:ext cx="478016" cy="237757"/>
          </a:xfrm>
          <a:prstGeom prst="rect">
            <a:avLst/>
          </a:prstGeom>
        </p:spPr>
        <p:txBody>
          <a:bodyPr wrap="none">
            <a:spAutoFit/>
          </a:bodyPr>
          <a:lstStyle/>
          <a:p>
            <a:r>
              <a:rPr lang="en-US" sz="1000" dirty="0" smtClean="0">
                <a:solidFill>
                  <a:srgbClr val="6B9F4D"/>
                </a:solidFill>
                <a:latin typeface="Tahoma" panose="020B0604030504040204" pitchFamily="34" charset="0"/>
                <a:ea typeface="Tahoma" panose="020B0604030504040204" pitchFamily="34" charset="0"/>
                <a:cs typeface="Tahoma" panose="020B0604030504040204" pitchFamily="34" charset="0"/>
              </a:rPr>
              <a:t>large</a:t>
            </a:r>
            <a:endParaRPr lang="en-US" sz="1000" dirty="0">
              <a:solidFill>
                <a:srgbClr val="6B9F4D"/>
              </a:solidFill>
              <a:latin typeface="Tahoma" panose="020B0604030504040204" pitchFamily="34" charset="0"/>
              <a:ea typeface="Tahoma" panose="020B0604030504040204" pitchFamily="34" charset="0"/>
              <a:cs typeface="Tahoma" panose="020B0604030504040204" pitchFamily="34" charset="0"/>
            </a:endParaRPr>
          </a:p>
        </p:txBody>
      </p:sp>
      <p:sp>
        <p:nvSpPr>
          <p:cNvPr id="57" name="Rectangle 56"/>
          <p:cNvSpPr/>
          <p:nvPr/>
        </p:nvSpPr>
        <p:spPr>
          <a:xfrm>
            <a:off x="3719776" y="3392103"/>
            <a:ext cx="638316" cy="237757"/>
          </a:xfrm>
          <a:prstGeom prst="rect">
            <a:avLst/>
          </a:prstGeom>
        </p:spPr>
        <p:txBody>
          <a:bodyPr wrap="none">
            <a:spAutoFit/>
          </a:bodyPr>
          <a:lstStyle/>
          <a:p>
            <a:r>
              <a:rPr lang="en-US" sz="1000" dirty="0" smtClean="0">
                <a:solidFill>
                  <a:srgbClr val="A27A9C"/>
                </a:solidFill>
                <a:latin typeface="Tahoma" panose="020B0604030504040204" pitchFamily="34" charset="0"/>
                <a:ea typeface="Tahoma" panose="020B0604030504040204" pitchFamily="34" charset="0"/>
                <a:cs typeface="Tahoma" panose="020B0604030504040204" pitchFamily="34" charset="0"/>
              </a:rPr>
              <a:t>isolated</a:t>
            </a:r>
            <a:endParaRPr lang="en-US" sz="1000" dirty="0">
              <a:solidFill>
                <a:srgbClr val="A27A9C"/>
              </a:solidFill>
              <a:latin typeface="Tahoma" panose="020B0604030504040204" pitchFamily="34" charset="0"/>
              <a:ea typeface="Tahoma" panose="020B0604030504040204" pitchFamily="34" charset="0"/>
              <a:cs typeface="Tahoma" panose="020B0604030504040204" pitchFamily="34" charset="0"/>
            </a:endParaRPr>
          </a:p>
        </p:txBody>
      </p:sp>
      <p:sp>
        <p:nvSpPr>
          <p:cNvPr id="58" name="Rectangle 57"/>
          <p:cNvSpPr/>
          <p:nvPr/>
        </p:nvSpPr>
        <p:spPr>
          <a:xfrm>
            <a:off x="6635091" y="3392103"/>
            <a:ext cx="527709" cy="237757"/>
          </a:xfrm>
          <a:prstGeom prst="rect">
            <a:avLst/>
          </a:prstGeom>
        </p:spPr>
        <p:txBody>
          <a:bodyPr wrap="none">
            <a:spAutoFit/>
          </a:bodyPr>
          <a:lstStyle/>
          <a:p>
            <a:r>
              <a:rPr lang="en-US" sz="1000" dirty="0" smtClean="0">
                <a:solidFill>
                  <a:srgbClr val="6B9F4D"/>
                </a:solidFill>
                <a:latin typeface="Tahoma" panose="020B0604030504040204" pitchFamily="34" charset="0"/>
                <a:ea typeface="Tahoma" panose="020B0604030504040204" pitchFamily="34" charset="0"/>
                <a:cs typeface="Tahoma" panose="020B0604030504040204" pitchFamily="34" charset="0"/>
              </a:rPr>
              <a:t>urban</a:t>
            </a:r>
            <a:endParaRPr lang="en-US" sz="1000" dirty="0">
              <a:solidFill>
                <a:srgbClr val="6B9F4D"/>
              </a:solidFill>
              <a:latin typeface="Tahoma" panose="020B0604030504040204" pitchFamily="34" charset="0"/>
              <a:ea typeface="Tahoma" panose="020B0604030504040204" pitchFamily="34" charset="0"/>
              <a:cs typeface="Tahoma" panose="020B0604030504040204" pitchFamily="34" charset="0"/>
            </a:endParaRPr>
          </a:p>
        </p:txBody>
      </p:sp>
      <p:sp>
        <p:nvSpPr>
          <p:cNvPr id="59" name="Rectangle 58"/>
          <p:cNvSpPr/>
          <p:nvPr/>
        </p:nvSpPr>
        <p:spPr>
          <a:xfrm>
            <a:off x="4982536" y="2647950"/>
            <a:ext cx="1112805" cy="216982"/>
          </a:xfrm>
          <a:prstGeom prst="rect">
            <a:avLst/>
          </a:prstGeom>
        </p:spPr>
        <p:txBody>
          <a:bodyPr wrap="none">
            <a:spAutoFit/>
          </a:bodyPr>
          <a:lstStyle/>
          <a:p>
            <a:pPr algn="ctr"/>
            <a:r>
              <a:rPr lang="en-US" sz="900" dirty="0" smtClean="0">
                <a:solidFill>
                  <a:srgbClr val="000000"/>
                </a:solidFill>
                <a:latin typeface="Tahoma" panose="020B0604030504040204" pitchFamily="34" charset="0"/>
                <a:ea typeface="Tahoma" panose="020B0604030504040204" pitchFamily="34" charset="0"/>
                <a:cs typeface="Tahoma" panose="020B0604030504040204" pitchFamily="34" charset="0"/>
              </a:rPr>
              <a:t>COMMUNITY SIZE</a:t>
            </a:r>
            <a:endParaRPr lang="en-US" sz="9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1" name="Rectangle 60"/>
          <p:cNvSpPr/>
          <p:nvPr/>
        </p:nvSpPr>
        <p:spPr>
          <a:xfrm>
            <a:off x="5180934" y="3190157"/>
            <a:ext cx="731290" cy="216982"/>
          </a:xfrm>
          <a:prstGeom prst="rect">
            <a:avLst/>
          </a:prstGeom>
        </p:spPr>
        <p:txBody>
          <a:bodyPr wrap="none">
            <a:spAutoFit/>
          </a:bodyPr>
          <a:lstStyle/>
          <a:p>
            <a:pPr algn="ctr"/>
            <a:r>
              <a:rPr lang="en-US" sz="900" dirty="0" smtClean="0">
                <a:solidFill>
                  <a:srgbClr val="000000"/>
                </a:solidFill>
                <a:latin typeface="Tahoma" panose="020B0604030504040204" pitchFamily="34" charset="0"/>
                <a:ea typeface="Tahoma" panose="020B0604030504040204" pitchFamily="34" charset="0"/>
                <a:cs typeface="Tahoma" panose="020B0604030504040204" pitchFamily="34" charset="0"/>
              </a:rPr>
              <a:t>LOCATION</a:t>
            </a:r>
            <a:endParaRPr lang="en-US" sz="9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4318849" y="2829037"/>
            <a:ext cx="2353811" cy="195079"/>
            <a:chOff x="6680830" y="1733550"/>
            <a:chExt cx="1189995" cy="152400"/>
          </a:xfrm>
        </p:grpSpPr>
        <p:sp>
          <p:nvSpPr>
            <p:cNvPr id="3" name="Rectangle 2"/>
            <p:cNvSpPr/>
            <p:nvPr/>
          </p:nvSpPr>
          <p:spPr bwMode="auto">
            <a:xfrm>
              <a:off x="6680830" y="1733550"/>
              <a:ext cx="767720" cy="152400"/>
            </a:xfrm>
            <a:prstGeom prst="rect">
              <a:avLst/>
            </a:prstGeom>
            <a:solidFill>
              <a:srgbClr val="A17A9B"/>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bwMode="auto">
            <a:xfrm>
              <a:off x="7436645" y="1733550"/>
              <a:ext cx="434180" cy="152400"/>
            </a:xfrm>
            <a:prstGeom prst="rect">
              <a:avLst/>
            </a:prstGeom>
            <a:solidFill>
              <a:srgbClr val="6B9E4C"/>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 name="Group 5"/>
          <p:cNvGrpSpPr/>
          <p:nvPr/>
        </p:nvGrpSpPr>
        <p:grpSpPr>
          <a:xfrm>
            <a:off x="4318849" y="3392103"/>
            <a:ext cx="2353811" cy="195079"/>
            <a:chOff x="6675988" y="2116937"/>
            <a:chExt cx="1189995" cy="152400"/>
          </a:xfrm>
        </p:grpSpPr>
        <p:sp>
          <p:nvSpPr>
            <p:cNvPr id="25" name="Rectangle 24"/>
            <p:cNvSpPr/>
            <p:nvPr/>
          </p:nvSpPr>
          <p:spPr bwMode="auto">
            <a:xfrm>
              <a:off x="6675988" y="2116937"/>
              <a:ext cx="165343" cy="152400"/>
            </a:xfrm>
            <a:prstGeom prst="rect">
              <a:avLst/>
            </a:prstGeom>
            <a:solidFill>
              <a:srgbClr val="A17A9B"/>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bwMode="auto">
            <a:xfrm>
              <a:off x="7255669" y="2116937"/>
              <a:ext cx="610314" cy="152400"/>
            </a:xfrm>
            <a:prstGeom prst="rect">
              <a:avLst/>
            </a:prstGeom>
            <a:solidFill>
              <a:srgbClr val="6B9E4C"/>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bwMode="auto">
            <a:xfrm>
              <a:off x="6841331" y="2116937"/>
              <a:ext cx="107157" cy="152400"/>
            </a:xfrm>
            <a:prstGeom prst="rect">
              <a:avLst/>
            </a:prstGeom>
            <a:solidFill>
              <a:srgbClr val="4A7398"/>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bwMode="auto">
            <a:xfrm>
              <a:off x="6943245" y="2116937"/>
              <a:ext cx="312424" cy="152400"/>
            </a:xfrm>
            <a:prstGeom prst="rect">
              <a:avLst/>
            </a:prstGeom>
            <a:solidFill>
              <a:srgbClr val="408F9E"/>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grpSp>
      <p:sp>
        <p:nvSpPr>
          <p:cNvPr id="7" name="Rectangle 6"/>
          <p:cNvSpPr/>
          <p:nvPr/>
        </p:nvSpPr>
        <p:spPr>
          <a:xfrm>
            <a:off x="4840200" y="2824294"/>
            <a:ext cx="397866" cy="216982"/>
          </a:xfrm>
          <a:prstGeom prst="rect">
            <a:avLst/>
          </a:prstGeom>
        </p:spPr>
        <p:txBody>
          <a:bodyPr wrap="none">
            <a:spAutoFit/>
          </a:bodyPr>
          <a:lstStyle/>
          <a:p>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64</a:t>
            </a:r>
            <a:r>
              <a:rPr lang="en-US" sz="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6084654" y="2824294"/>
            <a:ext cx="385042" cy="216982"/>
          </a:xfrm>
          <a:prstGeom prst="rect">
            <a:avLst/>
          </a:prstGeom>
        </p:spPr>
        <p:txBody>
          <a:bodyPr wrap="none">
            <a:spAutoFit/>
          </a:bodyPr>
          <a:lstStyle/>
          <a:p>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36</a:t>
            </a:r>
            <a:r>
              <a:rPr lang="en-US" sz="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4581726" y="3385678"/>
            <a:ext cx="322524" cy="216982"/>
          </a:xfrm>
          <a:prstGeom prst="rect">
            <a:avLst/>
          </a:prstGeom>
        </p:spPr>
        <p:txBody>
          <a:bodyPr wrap="none">
            <a:spAutoFit/>
          </a:bodyPr>
          <a:lstStyle/>
          <a:p>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r>
              <a:rPr lang="en-US" sz="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5890774" y="3385678"/>
            <a:ext cx="385042" cy="216982"/>
          </a:xfrm>
          <a:prstGeom prst="rect">
            <a:avLst/>
          </a:prstGeom>
        </p:spPr>
        <p:txBody>
          <a:bodyPr wrap="none">
            <a:spAutoFit/>
          </a:bodyPr>
          <a:lstStyle/>
          <a:p>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57</a:t>
            </a:r>
            <a:r>
              <a:rPr lang="en-US" sz="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4304641" y="3385678"/>
            <a:ext cx="385042" cy="216982"/>
          </a:xfrm>
          <a:prstGeom prst="rect">
            <a:avLst/>
          </a:prstGeom>
        </p:spPr>
        <p:txBody>
          <a:bodyPr wrap="none">
            <a:spAutoFit/>
          </a:bodyPr>
          <a:lstStyle/>
          <a:p>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11</a:t>
            </a:r>
            <a:r>
              <a:rPr lang="en-US" sz="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4978670" y="3385678"/>
            <a:ext cx="385042" cy="216982"/>
          </a:xfrm>
          <a:prstGeom prst="rect">
            <a:avLst/>
          </a:prstGeom>
        </p:spPr>
        <p:txBody>
          <a:bodyPr wrap="none">
            <a:spAutoFit/>
          </a:bodyPr>
          <a:lstStyle/>
          <a:p>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28</a:t>
            </a:r>
            <a:r>
              <a:rPr lang="en-US" sz="6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Slide Number Placeholder 8"/>
          <p:cNvSpPr>
            <a:spLocks noGrp="1"/>
          </p:cNvSpPr>
          <p:nvPr>
            <p:ph type="sldNum" sz="quarter" idx="4"/>
          </p:nvPr>
        </p:nvSpPr>
        <p:spPr>
          <a:xfrm>
            <a:off x="-28114" y="4753303"/>
            <a:ext cx="762000" cy="228600"/>
          </a:xfrm>
        </p:spPr>
        <p:txBody>
          <a:bodyPr/>
          <a:lstStyle/>
          <a:p>
            <a:pPr marL="0" marR="0" lvl="0" indent="0" algn="ctr" defTabSz="914400" rtl="0" eaLnBrk="1" fontAlgn="base" latinLnBrk="0" hangingPunct="1">
              <a:lnSpc>
                <a:spcPct val="90000"/>
              </a:lnSpc>
              <a:spcBef>
                <a:spcPct val="0"/>
              </a:spcBef>
              <a:spcAft>
                <a:spcPct val="37000"/>
              </a:spcAft>
              <a:buClrTx/>
              <a:buSzTx/>
              <a:buFontTx/>
              <a:buNone/>
              <a:tabLst/>
              <a:defRPr/>
            </a:pPr>
            <a:fld id="{E00B6E52-F07A-44C8-B7AE-D6EEC3D50429}" type="slidenum">
              <a:rPr kumimoji="0" lang="en-CA" sz="1100" b="0" i="0" u="none" strike="noStrike" kern="1200" cap="none" spc="0" normalizeH="0" baseline="0" noProof="0" smtClean="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rPr>
              <a:pPr marL="0" marR="0" lvl="0" indent="0" algn="ctr" defTabSz="914400" rtl="0" eaLnBrk="1" fontAlgn="base" latinLnBrk="0" hangingPunct="1">
                <a:lnSpc>
                  <a:spcPct val="90000"/>
                </a:lnSpc>
                <a:spcBef>
                  <a:spcPct val="0"/>
                </a:spcBef>
                <a:spcAft>
                  <a:spcPct val="37000"/>
                </a:spcAft>
                <a:buClrTx/>
                <a:buSzTx/>
                <a:buFontTx/>
                <a:buNone/>
                <a:tabLst/>
                <a:defRPr/>
              </a:pPr>
              <a:t>30</a:t>
            </a:fld>
            <a:endParaRPr kumimoji="0" lang="en-CA" sz="1100" b="0" i="0" u="none" strike="noStrike" kern="1200" cap="none" spc="0" normalizeH="0" baseline="0" noProof="0" dirty="0">
              <a:ln>
                <a:noFill/>
              </a:ln>
              <a:solidFill>
                <a:srgbClr val="000000">
                  <a:lumMod val="85000"/>
                  <a:lumOff val="15000"/>
                </a:srgbClr>
              </a:solidFill>
              <a:effectLst/>
              <a:uLnTx/>
              <a:uFillTx/>
              <a:latin typeface="Aria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3174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45" y="-985"/>
            <a:ext cx="9150889" cy="5145470"/>
          </a:xfrm>
          <a:prstGeom prst="rect">
            <a:avLst/>
          </a:prstGeom>
        </p:spPr>
      </p:pic>
      <p:sp>
        <p:nvSpPr>
          <p:cNvPr id="2" name="Slide Number Placeholder 1"/>
          <p:cNvSpPr>
            <a:spLocks noGrp="1"/>
          </p:cNvSpPr>
          <p:nvPr>
            <p:ph type="sldNum" sz="quarter" idx="4"/>
          </p:nvPr>
        </p:nvSpPr>
        <p:spPr/>
        <p:txBody>
          <a:bodyPr/>
          <a:lstStyle/>
          <a:p>
            <a:pPr>
              <a:defRPr/>
            </a:pPr>
            <a:fld id="{E00B6E52-F07A-44C8-B7AE-D6EEC3D50429}" type="slidenum">
              <a:rPr lang="en-CA" smtClean="0"/>
              <a:pPr>
                <a:defRPr/>
              </a:pPr>
              <a:t>31</a:t>
            </a:fld>
            <a:endParaRPr lang="en-CA" dirty="0"/>
          </a:p>
        </p:txBody>
      </p:sp>
      <p:sp>
        <p:nvSpPr>
          <p:cNvPr id="9" name="TextBox 8"/>
          <p:cNvSpPr txBox="1"/>
          <p:nvPr/>
        </p:nvSpPr>
        <p:spPr>
          <a:xfrm>
            <a:off x="457200" y="4822040"/>
            <a:ext cx="8534400" cy="237757"/>
          </a:xfrm>
          <a:prstGeom prst="rect">
            <a:avLst/>
          </a:prstGeom>
          <a:noFill/>
          <a:effectLst>
            <a:glow rad="63500">
              <a:schemeClr val="bg1">
                <a:alpha val="40000"/>
              </a:schemeClr>
            </a:glow>
            <a:outerShdw blurRad="63500" sx="105000" sy="105000" algn="ctr" rotWithShape="0">
              <a:prstClr val="black">
                <a:alpha val="50000"/>
              </a:prstClr>
            </a:outerShdw>
          </a:effectLst>
        </p:spPr>
        <p:txBody>
          <a:bodyPr wrap="square" rtlCol="0">
            <a:spAutoFit/>
          </a:bodyPr>
          <a:lstStyle/>
          <a:p>
            <a:pPr algn="r"/>
            <a:r>
              <a:rPr lang="en-US" sz="1000" b="1" dirty="0" err="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Gitxaala</a:t>
            </a:r>
            <a:r>
              <a:rPr lang="en-US"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 community </a:t>
            </a:r>
            <a:r>
              <a:rPr lang="en-US" sz="1000" b="1"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gathering | Photo </a:t>
            </a:r>
            <a:r>
              <a:rPr lang="en-US"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credit: Colin Angus</a:t>
            </a:r>
          </a:p>
        </p:txBody>
      </p:sp>
      <p:sp>
        <p:nvSpPr>
          <p:cNvPr id="10" name="Title 9"/>
          <p:cNvSpPr>
            <a:spLocks noGrp="1"/>
          </p:cNvSpPr>
          <p:nvPr>
            <p:ph type="title"/>
          </p:nvPr>
        </p:nvSpPr>
        <p:spPr>
          <a:xfrm>
            <a:off x="533400" y="590550"/>
            <a:ext cx="7696200" cy="228600"/>
          </a:xfrm>
        </p:spPr>
        <p:txBody>
          <a:bodyPr anchor="t"/>
          <a:lstStyle/>
          <a:p>
            <a:pPr algn="ctr"/>
            <a:r>
              <a:rPr lang="en-US" dirty="0" smtClean="0"/>
              <a:t>IN CLOSING…</a:t>
            </a:r>
            <a:endParaRPr lang="en-US" dirty="0"/>
          </a:p>
        </p:txBody>
      </p:sp>
    </p:spTree>
    <p:extLst>
      <p:ext uri="{BB962C8B-B14F-4D97-AF65-F5344CB8AC3E}">
        <p14:creationId xmlns:p14="http://schemas.microsoft.com/office/powerpoint/2010/main" val="161890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4</a:t>
            </a:fld>
            <a:endParaRPr lang="en-CA" dirty="0"/>
          </a:p>
        </p:txBody>
      </p:sp>
      <p:sp>
        <p:nvSpPr>
          <p:cNvPr id="18" name="Rectangle 17"/>
          <p:cNvSpPr/>
          <p:nvPr/>
        </p:nvSpPr>
        <p:spPr>
          <a:xfrm>
            <a:off x="1676400" y="4245064"/>
            <a:ext cx="1499930" cy="452432"/>
          </a:xfrm>
          <a:prstGeom prst="rect">
            <a:avLst/>
          </a:prstGeom>
        </p:spPr>
        <p:txBody>
          <a:bodyPr wrap="square">
            <a:spAutoFit/>
          </a:bodyPr>
          <a:lstStyle/>
          <a:p>
            <a:pPr algn="ctr">
              <a:spcAft>
                <a:spcPts val="0"/>
              </a:spcAft>
            </a:pPr>
            <a:r>
              <a:rPr lang="en-US" sz="1200" b="1" dirty="0" smtClean="0">
                <a:latin typeface="Tahoma" panose="020B0604030504040204" pitchFamily="34" charset="0"/>
                <a:ea typeface="Tahoma" panose="020B0604030504040204" pitchFamily="34" charset="0"/>
                <a:cs typeface="Tahoma" panose="020B0604030504040204" pitchFamily="34" charset="0"/>
              </a:rPr>
              <a:t>2018-19 Total</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1400" dirty="0" smtClean="0">
                <a:latin typeface="Tahoma" panose="020B0604030504040204" pitchFamily="34" charset="0"/>
                <a:ea typeface="Tahoma" panose="020B0604030504040204" pitchFamily="34" charset="0"/>
                <a:cs typeface="Tahoma" panose="020B0604030504040204" pitchFamily="34" charset="0"/>
              </a:rPr>
              <a:t>$</a:t>
            </a:r>
            <a:r>
              <a:rPr lang="en-US" sz="1400" b="1" dirty="0" smtClean="0">
                <a:latin typeface="Tahoma" panose="020B0604030504040204" pitchFamily="34" charset="0"/>
                <a:ea typeface="Tahoma" panose="020B0604030504040204" pitchFamily="34" charset="0"/>
                <a:cs typeface="Tahoma" panose="020B0604030504040204" pitchFamily="34" charset="0"/>
              </a:rPr>
              <a:t>1.03</a:t>
            </a:r>
            <a:r>
              <a:rPr lang="en-US" sz="1100" dirty="0" smtClean="0">
                <a:latin typeface="Tahoma" panose="020B0604030504040204" pitchFamily="34" charset="0"/>
                <a:ea typeface="Tahoma" panose="020B0604030504040204" pitchFamily="34" charset="0"/>
                <a:cs typeface="Tahoma" panose="020B0604030504040204" pitchFamily="34" charset="0"/>
              </a:rPr>
              <a:t> billion</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6019800" y="4245064"/>
            <a:ext cx="1499930" cy="452432"/>
          </a:xfrm>
          <a:prstGeom prst="rect">
            <a:avLst/>
          </a:prstGeom>
        </p:spPr>
        <p:txBody>
          <a:bodyPr wrap="square">
            <a:spAutoFit/>
          </a:bodyPr>
          <a:lstStyle/>
          <a:p>
            <a:pPr algn="ctr">
              <a:spcAft>
                <a:spcPts val="0"/>
              </a:spcAft>
            </a:pPr>
            <a:r>
              <a:rPr lang="en-US" sz="1200" b="1" dirty="0" smtClean="0">
                <a:latin typeface="Tahoma" panose="020B0604030504040204" pitchFamily="34" charset="0"/>
                <a:ea typeface="Tahoma" panose="020B0604030504040204" pitchFamily="34" charset="0"/>
                <a:cs typeface="Tahoma" panose="020B0604030504040204" pitchFamily="34" charset="0"/>
              </a:rPr>
              <a:t>2019-20 Total</a:t>
            </a:r>
            <a:r>
              <a:rPr lang="en-US" b="1" dirty="0" smtClean="0">
                <a:latin typeface="Tahoma" panose="020B0604030504040204" pitchFamily="34" charset="0"/>
                <a:ea typeface="Tahoma" panose="020B0604030504040204" pitchFamily="34" charset="0"/>
                <a:cs typeface="Tahoma" panose="020B0604030504040204" pitchFamily="34" charset="0"/>
              </a:rPr>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sz="1400" dirty="0" smtClean="0">
                <a:latin typeface="Tahoma" panose="020B0604030504040204" pitchFamily="34" charset="0"/>
                <a:ea typeface="Tahoma" panose="020B0604030504040204" pitchFamily="34" charset="0"/>
                <a:cs typeface="Tahoma" panose="020B0604030504040204" pitchFamily="34" charset="0"/>
              </a:rPr>
              <a:t>$</a:t>
            </a:r>
            <a:r>
              <a:rPr lang="en-US" sz="1400" b="1" dirty="0" smtClean="0">
                <a:latin typeface="Tahoma" panose="020B0604030504040204" pitchFamily="34" charset="0"/>
                <a:ea typeface="Tahoma" panose="020B0604030504040204" pitchFamily="34" charset="0"/>
                <a:cs typeface="Tahoma" panose="020B0604030504040204" pitchFamily="34" charset="0"/>
              </a:rPr>
              <a:t>1.06</a:t>
            </a:r>
            <a:r>
              <a:rPr lang="en-US" sz="1100" dirty="0" smtClean="0">
                <a:latin typeface="Tahoma" panose="020B0604030504040204" pitchFamily="34" charset="0"/>
                <a:ea typeface="Tahoma" panose="020B0604030504040204" pitchFamily="34" charset="0"/>
                <a:cs typeface="Tahoma" panose="020B0604030504040204" pitchFamily="34" charset="0"/>
              </a:rPr>
              <a:t> </a:t>
            </a:r>
            <a:r>
              <a:rPr lang="en-US" sz="1100" dirty="0">
                <a:latin typeface="Tahoma" panose="020B0604030504040204" pitchFamily="34" charset="0"/>
                <a:ea typeface="Tahoma" panose="020B0604030504040204" pitchFamily="34" charset="0"/>
                <a:cs typeface="Tahoma" panose="020B0604030504040204" pitchFamily="34" charset="0"/>
              </a:rPr>
              <a:t>billion</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bwMode="auto">
          <a:xfrm>
            <a:off x="0" y="-9525"/>
            <a:ext cx="9144000" cy="509216"/>
          </a:xfrm>
          <a:prstGeom prst="rect">
            <a:avLst/>
          </a:prstGeom>
          <a:solidFill>
            <a:srgbClr val="FFC000"/>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8" name="Title 7"/>
          <p:cNvSpPr txBox="1">
            <a:spLocks/>
          </p:cNvSpPr>
          <p:nvPr/>
        </p:nvSpPr>
        <p:spPr bwMode="auto">
          <a:xfrm>
            <a:off x="533400" y="209550"/>
            <a:ext cx="7696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2400"/>
              </a:lnSpc>
              <a:spcBef>
                <a:spcPct val="0"/>
              </a:spcBef>
              <a:spcAft>
                <a:spcPct val="0"/>
              </a:spcAft>
              <a:defRPr sz="2400" b="1"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vl2pPr algn="l" rtl="0" eaLnBrk="0" fontAlgn="base" hangingPunct="0">
              <a:lnSpc>
                <a:spcPts val="2400"/>
              </a:lnSpc>
              <a:spcBef>
                <a:spcPct val="0"/>
              </a:spcBef>
              <a:spcAft>
                <a:spcPct val="0"/>
              </a:spcAft>
              <a:defRPr sz="2400" b="1">
                <a:solidFill>
                  <a:srgbClr val="000000"/>
                </a:solidFill>
                <a:latin typeface="Arial" charset="0"/>
              </a:defRPr>
            </a:lvl2pPr>
            <a:lvl3pPr algn="l" rtl="0" eaLnBrk="0" fontAlgn="base" hangingPunct="0">
              <a:lnSpc>
                <a:spcPts val="2400"/>
              </a:lnSpc>
              <a:spcBef>
                <a:spcPct val="0"/>
              </a:spcBef>
              <a:spcAft>
                <a:spcPct val="0"/>
              </a:spcAft>
              <a:defRPr sz="2400" b="1">
                <a:solidFill>
                  <a:srgbClr val="000000"/>
                </a:solidFill>
                <a:latin typeface="Arial" charset="0"/>
              </a:defRPr>
            </a:lvl3pPr>
            <a:lvl4pPr algn="l" rtl="0" eaLnBrk="0" fontAlgn="base" hangingPunct="0">
              <a:lnSpc>
                <a:spcPts val="2400"/>
              </a:lnSpc>
              <a:spcBef>
                <a:spcPct val="0"/>
              </a:spcBef>
              <a:spcAft>
                <a:spcPct val="0"/>
              </a:spcAft>
              <a:defRPr sz="2400" b="1">
                <a:solidFill>
                  <a:srgbClr val="000000"/>
                </a:solidFill>
                <a:latin typeface="Arial" charset="0"/>
              </a:defRPr>
            </a:lvl4pPr>
            <a:lvl5pPr algn="l" rtl="0" eaLnBrk="0" fontAlgn="base" hangingPunct="0">
              <a:lnSpc>
                <a:spcPts val="2400"/>
              </a:lnSpc>
              <a:spcBef>
                <a:spcPct val="0"/>
              </a:spcBef>
              <a:spcAft>
                <a:spcPct val="0"/>
              </a:spcAft>
              <a:defRPr sz="2400" b="1">
                <a:solidFill>
                  <a:srgbClr val="000000"/>
                </a:solidFill>
                <a:latin typeface="Arial" charset="0"/>
              </a:defRPr>
            </a:lvl5pPr>
            <a:lvl6pPr marL="457200" algn="l" rtl="0" fontAlgn="base">
              <a:lnSpc>
                <a:spcPts val="2400"/>
              </a:lnSpc>
              <a:spcBef>
                <a:spcPct val="0"/>
              </a:spcBef>
              <a:spcAft>
                <a:spcPct val="0"/>
              </a:spcAft>
              <a:defRPr sz="2400" b="1">
                <a:solidFill>
                  <a:srgbClr val="000000"/>
                </a:solidFill>
                <a:latin typeface="Arial" charset="0"/>
              </a:defRPr>
            </a:lvl6pPr>
            <a:lvl7pPr marL="914400" algn="l" rtl="0" fontAlgn="base">
              <a:lnSpc>
                <a:spcPts val="2400"/>
              </a:lnSpc>
              <a:spcBef>
                <a:spcPct val="0"/>
              </a:spcBef>
              <a:spcAft>
                <a:spcPct val="0"/>
              </a:spcAft>
              <a:defRPr sz="2400" b="1">
                <a:solidFill>
                  <a:srgbClr val="000000"/>
                </a:solidFill>
                <a:latin typeface="Arial" charset="0"/>
              </a:defRPr>
            </a:lvl7pPr>
            <a:lvl8pPr marL="1371600" algn="l" rtl="0" fontAlgn="base">
              <a:lnSpc>
                <a:spcPts val="2400"/>
              </a:lnSpc>
              <a:spcBef>
                <a:spcPct val="0"/>
              </a:spcBef>
              <a:spcAft>
                <a:spcPct val="0"/>
              </a:spcAft>
              <a:defRPr sz="2400" b="1">
                <a:solidFill>
                  <a:srgbClr val="000000"/>
                </a:solidFill>
                <a:latin typeface="Arial" charset="0"/>
              </a:defRPr>
            </a:lvl8pPr>
            <a:lvl9pPr marL="1828800" algn="l" rtl="0" fontAlgn="base">
              <a:lnSpc>
                <a:spcPts val="2400"/>
              </a:lnSpc>
              <a:spcBef>
                <a:spcPct val="0"/>
              </a:spcBef>
              <a:spcAft>
                <a:spcPct val="0"/>
              </a:spcAft>
              <a:defRPr sz="2400" b="1">
                <a:solidFill>
                  <a:srgbClr val="000000"/>
                </a:solidFill>
                <a:latin typeface="Arial" charset="0"/>
              </a:defRPr>
            </a:lvl9pPr>
          </a:lstStyle>
          <a:p>
            <a:r>
              <a:rPr lang="en-US" kern="0" dirty="0" smtClean="0">
                <a:solidFill>
                  <a:schemeClr val="tx1">
                    <a:lumMod val="85000"/>
                    <a:lumOff val="15000"/>
                  </a:schemeClr>
                </a:solidFill>
              </a:rPr>
              <a:t>BUDGET – 2018-19 vs 2019-2020</a:t>
            </a:r>
            <a:endParaRPr lang="en-US" kern="0" dirty="0">
              <a:solidFill>
                <a:schemeClr val="tx1">
                  <a:lumMod val="85000"/>
                  <a:lumOff val="15000"/>
                </a:schemeClr>
              </a:solidFill>
            </a:endParaRPr>
          </a:p>
        </p:txBody>
      </p:sp>
      <p:grpSp>
        <p:nvGrpSpPr>
          <p:cNvPr id="20" name="Group 19"/>
          <p:cNvGrpSpPr/>
          <p:nvPr/>
        </p:nvGrpSpPr>
        <p:grpSpPr>
          <a:xfrm>
            <a:off x="3354461" y="1319343"/>
            <a:ext cx="2531415" cy="3154011"/>
            <a:chOff x="3354461" y="1319343"/>
            <a:chExt cx="2531415" cy="3154011"/>
          </a:xfrm>
        </p:grpSpPr>
        <p:sp>
          <p:nvSpPr>
            <p:cNvPr id="9" name="Rectangle 8"/>
            <p:cNvSpPr/>
            <p:nvPr/>
          </p:nvSpPr>
          <p:spPr>
            <a:xfrm>
              <a:off x="3510097" y="3784796"/>
              <a:ext cx="2209800" cy="201978"/>
            </a:xfrm>
            <a:prstGeom prst="rect">
              <a:avLst/>
            </a:prstGeom>
          </p:spPr>
          <p:txBody>
            <a:bodyPr wrap="square">
              <a:spAutoFit/>
            </a:bodyPr>
            <a:lstStyle/>
            <a:p>
              <a:pPr algn="ctr">
                <a:lnSpc>
                  <a:spcPct val="75000"/>
                </a:lnSpc>
                <a:spcAft>
                  <a:spcPts val="400"/>
                </a:spcAft>
              </a:pPr>
              <a:r>
                <a:rPr lang="en-US" sz="950" dirty="0">
                  <a:latin typeface="Tahoma" panose="020B0604030504040204" pitchFamily="34" charset="0"/>
                  <a:ea typeface="Tahoma" panose="020B0604030504040204" pitchFamily="34" charset="0"/>
                  <a:cs typeface="Tahoma" panose="020B0604030504040204" pitchFamily="34" charset="0"/>
                </a:rPr>
                <a:t>ISC BC </a:t>
              </a:r>
              <a:r>
                <a:rPr lang="en-US" sz="950" dirty="0" smtClean="0">
                  <a:latin typeface="Tahoma" panose="020B0604030504040204" pitchFamily="34" charset="0"/>
                  <a:ea typeface="Tahoma" panose="020B0604030504040204" pitchFamily="34" charset="0"/>
                  <a:cs typeface="Tahoma" panose="020B0604030504040204" pitchFamily="34" charset="0"/>
                </a:rPr>
                <a:t>Operating </a:t>
              </a:r>
              <a:r>
                <a:rPr lang="en-US" sz="950" dirty="0">
                  <a:latin typeface="Tahoma" panose="020B0604030504040204" pitchFamily="34" charset="0"/>
                  <a:ea typeface="Tahoma" panose="020B0604030504040204" pitchFamily="34" charset="0"/>
                  <a:cs typeface="Tahoma" panose="020B0604030504040204" pitchFamily="34" charset="0"/>
                </a:rPr>
                <a:t>Budget</a:t>
              </a:r>
            </a:p>
          </p:txBody>
        </p:sp>
        <p:sp>
          <p:nvSpPr>
            <p:cNvPr id="10" name="Rectangle 9"/>
            <p:cNvSpPr/>
            <p:nvPr/>
          </p:nvSpPr>
          <p:spPr>
            <a:xfrm>
              <a:off x="3858219" y="4009843"/>
              <a:ext cx="1513556" cy="201978"/>
            </a:xfrm>
            <a:prstGeom prst="rect">
              <a:avLst/>
            </a:prstGeom>
          </p:spPr>
          <p:txBody>
            <a:bodyPr wrap="none">
              <a:spAutoFit/>
            </a:bodyPr>
            <a:lstStyle/>
            <a:p>
              <a:pPr algn="ctr">
                <a:lnSpc>
                  <a:spcPct val="75000"/>
                </a:lnSpc>
                <a:spcAft>
                  <a:spcPts val="400"/>
                </a:spcAft>
              </a:pPr>
              <a:r>
                <a:rPr lang="en-US" sz="950" dirty="0" smtClean="0">
                  <a:latin typeface="Tahoma" panose="020B0604030504040204" pitchFamily="34" charset="0"/>
                  <a:ea typeface="Tahoma" panose="020B0604030504040204" pitchFamily="34" charset="0"/>
                  <a:cs typeface="Tahoma" panose="020B0604030504040204" pitchFamily="34" charset="0"/>
                </a:rPr>
                <a:t>Emergency Management</a:t>
              </a:r>
              <a:endParaRPr lang="en-US" sz="95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3429000" y="3412698"/>
              <a:ext cx="2371995" cy="311624"/>
            </a:xfrm>
            <a:prstGeom prst="rect">
              <a:avLst/>
            </a:prstGeom>
          </p:spPr>
          <p:txBody>
            <a:bodyPr wrap="square">
              <a:spAutoFit/>
            </a:bodyPr>
            <a:lstStyle/>
            <a:p>
              <a:pPr algn="ctr">
                <a:lnSpc>
                  <a:spcPct val="75000"/>
                </a:lnSpc>
                <a:spcAft>
                  <a:spcPts val="400"/>
                </a:spcAft>
              </a:pPr>
              <a:r>
                <a:rPr lang="en-US" sz="950" dirty="0">
                  <a:latin typeface="Tahoma" panose="020B0604030504040204" pitchFamily="34" charset="0"/>
                  <a:ea typeface="Tahoma" panose="020B0604030504040204" pitchFamily="34" charset="0"/>
                  <a:cs typeface="Tahoma" panose="020B0604030504040204" pitchFamily="34" charset="0"/>
                </a:rPr>
                <a:t>Lands </a:t>
              </a:r>
              <a:r>
                <a:rPr lang="en-US" sz="950" dirty="0" smtClean="0">
                  <a:latin typeface="Tahoma" panose="020B0604030504040204" pitchFamily="34" charset="0"/>
                  <a:ea typeface="Tahoma" panose="020B0604030504040204" pitchFamily="34" charset="0"/>
                  <a:cs typeface="Tahoma" panose="020B0604030504040204" pitchFamily="34" charset="0"/>
                </a:rPr>
                <a:t>and Economic</a:t>
              </a:r>
              <a:br>
                <a:rPr lang="en-US" sz="950" dirty="0" smtClean="0">
                  <a:latin typeface="Tahoma" panose="020B0604030504040204" pitchFamily="34" charset="0"/>
                  <a:ea typeface="Tahoma" panose="020B0604030504040204" pitchFamily="34" charset="0"/>
                  <a:cs typeface="Tahoma" panose="020B0604030504040204" pitchFamily="34" charset="0"/>
                </a:rPr>
              </a:br>
              <a:r>
                <a:rPr lang="en-US" sz="950" dirty="0" smtClean="0">
                  <a:latin typeface="Tahoma" panose="020B0604030504040204" pitchFamily="34" charset="0"/>
                  <a:ea typeface="Tahoma" panose="020B0604030504040204" pitchFamily="34" charset="0"/>
                  <a:cs typeface="Tahoma" panose="020B0604030504040204" pitchFamily="34" charset="0"/>
                </a:rPr>
                <a:t>Development</a:t>
              </a:r>
              <a:endParaRPr lang="en-US" sz="95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3951802" y="4271376"/>
              <a:ext cx="1326390" cy="201978"/>
            </a:xfrm>
            <a:prstGeom prst="rect">
              <a:avLst/>
            </a:prstGeom>
          </p:spPr>
          <p:txBody>
            <a:bodyPr wrap="square">
              <a:spAutoFit/>
            </a:bodyPr>
            <a:lstStyle/>
            <a:p>
              <a:pPr algn="ctr">
                <a:lnSpc>
                  <a:spcPct val="75000"/>
                </a:lnSpc>
                <a:spcAft>
                  <a:spcPts val="400"/>
                </a:spcAft>
              </a:pPr>
              <a:r>
                <a:rPr lang="en-US" sz="950" dirty="0" smtClean="0">
                  <a:latin typeface="Tahoma" panose="020B0604030504040204" pitchFamily="34" charset="0"/>
                  <a:ea typeface="Tahoma" panose="020B0604030504040204" pitchFamily="34" charset="0"/>
                  <a:cs typeface="Tahoma" panose="020B0604030504040204" pitchFamily="34" charset="0"/>
                </a:rPr>
                <a:t>Jordan’s Principle</a:t>
              </a:r>
              <a:endParaRPr lang="en-US" sz="950"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4024338" y="2191320"/>
              <a:ext cx="1181318" cy="362920"/>
            </a:xfrm>
            <a:prstGeom prst="rect">
              <a:avLst/>
            </a:prstGeom>
          </p:spPr>
          <p:txBody>
            <a:bodyPr wrap="square">
              <a:spAutoFit/>
            </a:bodyPr>
            <a:lstStyle/>
            <a:p>
              <a:pPr algn="ctr">
                <a:lnSpc>
                  <a:spcPct val="75000"/>
                </a:lnSpc>
                <a:spcAft>
                  <a:spcPts val="400"/>
                </a:spcAft>
              </a:pPr>
              <a:r>
                <a:rPr lang="en-US" sz="950" dirty="0">
                  <a:latin typeface="Tahoma" panose="020B0604030504040204" pitchFamily="34" charset="0"/>
                  <a:ea typeface="Tahoma" panose="020B0604030504040204" pitchFamily="34" charset="0"/>
                  <a:cs typeface="Tahoma" panose="020B0604030504040204" pitchFamily="34" charset="0"/>
                </a:rPr>
                <a:t>Child </a:t>
              </a:r>
              <a:r>
                <a:rPr lang="en-US" sz="950" dirty="0" smtClean="0">
                  <a:latin typeface="Tahoma" panose="020B0604030504040204" pitchFamily="34" charset="0"/>
                  <a:ea typeface="Tahoma" panose="020B0604030504040204" pitchFamily="34" charset="0"/>
                  <a:cs typeface="Tahoma" panose="020B0604030504040204" pitchFamily="34" charset="0"/>
                </a:rPr>
                <a:t>and</a:t>
              </a:r>
            </a:p>
            <a:p>
              <a:pPr algn="ctr">
                <a:lnSpc>
                  <a:spcPct val="75000"/>
                </a:lnSpc>
                <a:spcAft>
                  <a:spcPts val="400"/>
                </a:spcAft>
              </a:pPr>
              <a:r>
                <a:rPr lang="en-US" sz="950" dirty="0" smtClean="0">
                  <a:latin typeface="Tahoma" panose="020B0604030504040204" pitchFamily="34" charset="0"/>
                  <a:ea typeface="Tahoma" panose="020B0604030504040204" pitchFamily="34" charset="0"/>
                  <a:cs typeface="Tahoma" panose="020B0604030504040204" pitchFamily="34" charset="0"/>
                </a:rPr>
                <a:t>Family Services</a:t>
              </a:r>
              <a:endParaRPr lang="en-US" sz="95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4077436" y="2962644"/>
              <a:ext cx="1075123" cy="311624"/>
            </a:xfrm>
            <a:prstGeom prst="rect">
              <a:avLst/>
            </a:prstGeom>
          </p:spPr>
          <p:txBody>
            <a:bodyPr wrap="square">
              <a:spAutoFit/>
            </a:bodyPr>
            <a:lstStyle/>
            <a:p>
              <a:pPr algn="ctr">
                <a:lnSpc>
                  <a:spcPct val="75000"/>
                </a:lnSpc>
                <a:spcAft>
                  <a:spcPts val="400"/>
                </a:spcAft>
              </a:pPr>
              <a:r>
                <a:rPr lang="en-US" sz="950" dirty="0" smtClean="0">
                  <a:latin typeface="Tahoma" panose="020B0604030504040204" pitchFamily="34" charset="0"/>
                  <a:ea typeface="Tahoma" panose="020B0604030504040204" pitchFamily="34" charset="0"/>
                  <a:cs typeface="Tahoma" panose="020B0604030504040204" pitchFamily="34" charset="0"/>
                </a:rPr>
                <a:t>Governance and</a:t>
              </a:r>
              <a:br>
                <a:rPr lang="en-US" sz="950" dirty="0" smtClean="0">
                  <a:latin typeface="Tahoma" panose="020B0604030504040204" pitchFamily="34" charset="0"/>
                  <a:ea typeface="Tahoma" panose="020B0604030504040204" pitchFamily="34" charset="0"/>
                  <a:cs typeface="Tahoma" panose="020B0604030504040204" pitchFamily="34" charset="0"/>
                </a:rPr>
              </a:br>
              <a:r>
                <a:rPr lang="en-US" sz="950" dirty="0" smtClean="0">
                  <a:latin typeface="Tahoma" panose="020B0604030504040204" pitchFamily="34" charset="0"/>
                  <a:ea typeface="Tahoma" panose="020B0604030504040204" pitchFamily="34" charset="0"/>
                  <a:cs typeface="Tahoma" panose="020B0604030504040204" pitchFamily="34" charset="0"/>
                </a:rPr>
                <a:t>Individual Affairs</a:t>
              </a:r>
              <a:endParaRPr lang="en-US" sz="950"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4069053" y="2671886"/>
              <a:ext cx="1091888" cy="201978"/>
            </a:xfrm>
            <a:prstGeom prst="rect">
              <a:avLst/>
            </a:prstGeom>
          </p:spPr>
          <p:txBody>
            <a:bodyPr wrap="square">
              <a:spAutoFit/>
            </a:bodyPr>
            <a:lstStyle/>
            <a:p>
              <a:pPr algn="ctr">
                <a:lnSpc>
                  <a:spcPct val="75000"/>
                </a:lnSpc>
                <a:spcAft>
                  <a:spcPts val="400"/>
                </a:spcAft>
              </a:pPr>
              <a:r>
                <a:rPr lang="en-US" sz="950" dirty="0" smtClean="0">
                  <a:latin typeface="Tahoma" panose="020B0604030504040204" pitchFamily="34" charset="0"/>
                  <a:ea typeface="Tahoma" panose="020B0604030504040204" pitchFamily="34" charset="0"/>
                  <a:cs typeface="Tahoma" panose="020B0604030504040204" pitchFamily="34" charset="0"/>
                </a:rPr>
                <a:t>Social Program</a:t>
              </a:r>
              <a:endParaRPr lang="en-US" sz="95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4157797" y="1319343"/>
              <a:ext cx="914400" cy="233910"/>
            </a:xfrm>
            <a:prstGeom prst="rect">
              <a:avLst/>
            </a:prstGeom>
          </p:spPr>
          <p:txBody>
            <a:bodyPr wrap="square">
              <a:spAutoFit/>
            </a:bodyPr>
            <a:lstStyle/>
            <a:p>
              <a:pPr algn="ctr">
                <a:lnSpc>
                  <a:spcPct val="92000"/>
                </a:lnSpc>
                <a:spcAft>
                  <a:spcPts val="400"/>
                </a:spcAft>
              </a:pPr>
              <a:r>
                <a:rPr lang="en-US" sz="950" dirty="0" smtClean="0">
                  <a:latin typeface="Tahoma" panose="020B0604030504040204" pitchFamily="34" charset="0"/>
                  <a:ea typeface="Tahoma" panose="020B0604030504040204" pitchFamily="34" charset="0"/>
                  <a:cs typeface="Tahoma" panose="020B0604030504040204" pitchFamily="34" charset="0"/>
                </a:rPr>
                <a:t>Education</a:t>
              </a:r>
              <a:endParaRPr lang="en-US" sz="950"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4075756" y="1656629"/>
              <a:ext cx="1078482" cy="362920"/>
            </a:xfrm>
            <a:prstGeom prst="rect">
              <a:avLst/>
            </a:prstGeom>
          </p:spPr>
          <p:txBody>
            <a:bodyPr wrap="square">
              <a:spAutoFit/>
            </a:bodyPr>
            <a:lstStyle/>
            <a:p>
              <a:pPr algn="ctr">
                <a:lnSpc>
                  <a:spcPct val="75000"/>
                </a:lnSpc>
                <a:spcAft>
                  <a:spcPts val="400"/>
                </a:spcAft>
              </a:pPr>
              <a:r>
                <a:rPr lang="en-US" sz="950" dirty="0" smtClean="0">
                  <a:latin typeface="Tahoma" panose="020B0604030504040204" pitchFamily="34" charset="0"/>
                  <a:ea typeface="Tahoma" panose="020B0604030504040204" pitchFamily="34" charset="0"/>
                  <a:cs typeface="Tahoma" panose="020B0604030504040204" pitchFamily="34" charset="0"/>
                </a:rPr>
                <a:t>Community</a:t>
              </a:r>
            </a:p>
            <a:p>
              <a:pPr algn="ctr">
                <a:lnSpc>
                  <a:spcPct val="75000"/>
                </a:lnSpc>
                <a:spcAft>
                  <a:spcPts val="400"/>
                </a:spcAft>
              </a:pPr>
              <a:r>
                <a:rPr lang="en-US" sz="950" dirty="0" smtClean="0">
                  <a:latin typeface="Tahoma" panose="020B0604030504040204" pitchFamily="34" charset="0"/>
                  <a:ea typeface="Tahoma" panose="020B0604030504040204" pitchFamily="34" charset="0"/>
                  <a:cs typeface="Tahoma" panose="020B0604030504040204" pitchFamily="34" charset="0"/>
                </a:rPr>
                <a:t>Infrastructure</a:t>
              </a:r>
              <a:endParaRPr lang="en-US" sz="950" dirty="0">
                <a:latin typeface="Tahoma" panose="020B0604030504040204" pitchFamily="34" charset="0"/>
                <a:ea typeface="Tahoma" panose="020B0604030504040204" pitchFamily="34" charset="0"/>
                <a:cs typeface="Tahoma" panose="020B0604030504040204" pitchFamily="34" charset="0"/>
              </a:endParaRPr>
            </a:p>
          </p:txBody>
        </p:sp>
        <p:cxnSp>
          <p:nvCxnSpPr>
            <p:cNvPr id="22" name="Straight Connector 21"/>
            <p:cNvCxnSpPr/>
            <p:nvPr/>
          </p:nvCxnSpPr>
          <p:spPr bwMode="auto">
            <a:xfrm flipV="1">
              <a:off x="3400689" y="4085681"/>
              <a:ext cx="457530" cy="72634"/>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23" name="Straight Connector 22"/>
            <p:cNvCxnSpPr/>
            <p:nvPr/>
          </p:nvCxnSpPr>
          <p:spPr bwMode="auto">
            <a:xfrm flipV="1">
              <a:off x="3364311" y="3159554"/>
              <a:ext cx="713125" cy="564073"/>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25" name="Straight Connector 24"/>
            <p:cNvCxnSpPr/>
            <p:nvPr/>
          </p:nvCxnSpPr>
          <p:spPr bwMode="auto">
            <a:xfrm flipV="1">
              <a:off x="3370911" y="3540931"/>
              <a:ext cx="597117" cy="435567"/>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30" name="Straight Connector 29"/>
            <p:cNvCxnSpPr/>
            <p:nvPr/>
          </p:nvCxnSpPr>
          <p:spPr bwMode="auto">
            <a:xfrm flipV="1">
              <a:off x="3372945" y="3885785"/>
              <a:ext cx="485274" cy="192644"/>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33" name="Straight Connector 32"/>
            <p:cNvCxnSpPr/>
            <p:nvPr/>
          </p:nvCxnSpPr>
          <p:spPr bwMode="auto">
            <a:xfrm flipV="1">
              <a:off x="3371856" y="2770453"/>
              <a:ext cx="777298" cy="569960"/>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43" name="Straight Connector 42"/>
            <p:cNvCxnSpPr/>
            <p:nvPr/>
          </p:nvCxnSpPr>
          <p:spPr bwMode="auto">
            <a:xfrm flipV="1">
              <a:off x="3354461" y="2427957"/>
              <a:ext cx="803336" cy="481452"/>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46" name="Straight Connector 45"/>
            <p:cNvCxnSpPr/>
            <p:nvPr/>
          </p:nvCxnSpPr>
          <p:spPr bwMode="auto">
            <a:xfrm flipV="1">
              <a:off x="3354461" y="1903186"/>
              <a:ext cx="803336" cy="398816"/>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48" name="Straight Connector 47"/>
            <p:cNvCxnSpPr/>
            <p:nvPr/>
          </p:nvCxnSpPr>
          <p:spPr bwMode="auto">
            <a:xfrm>
              <a:off x="3354461" y="1372153"/>
              <a:ext cx="912739" cy="62582"/>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42" name="Straight Connector 41"/>
            <p:cNvCxnSpPr/>
            <p:nvPr/>
          </p:nvCxnSpPr>
          <p:spPr bwMode="auto">
            <a:xfrm>
              <a:off x="3415263" y="4217869"/>
              <a:ext cx="662173" cy="154496"/>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64" name="Straight Connector 63"/>
            <p:cNvCxnSpPr/>
            <p:nvPr/>
          </p:nvCxnSpPr>
          <p:spPr bwMode="auto">
            <a:xfrm flipH="1" flipV="1">
              <a:off x="5354132" y="4085681"/>
              <a:ext cx="457530" cy="72634"/>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65" name="Straight Connector 64"/>
            <p:cNvCxnSpPr/>
            <p:nvPr/>
          </p:nvCxnSpPr>
          <p:spPr bwMode="auto">
            <a:xfrm flipH="1" flipV="1">
              <a:off x="5122870" y="3159554"/>
              <a:ext cx="713125" cy="564073"/>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66" name="Straight Connector 65"/>
            <p:cNvCxnSpPr/>
            <p:nvPr/>
          </p:nvCxnSpPr>
          <p:spPr bwMode="auto">
            <a:xfrm flipH="1" flipV="1">
              <a:off x="5227320" y="3540932"/>
              <a:ext cx="601979" cy="444443"/>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67" name="Straight Connector 66"/>
            <p:cNvCxnSpPr/>
            <p:nvPr/>
          </p:nvCxnSpPr>
          <p:spPr bwMode="auto">
            <a:xfrm flipH="1" flipV="1">
              <a:off x="5334008" y="3885785"/>
              <a:ext cx="485274" cy="192644"/>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68" name="Straight Connector 67"/>
            <p:cNvCxnSpPr/>
            <p:nvPr/>
          </p:nvCxnSpPr>
          <p:spPr bwMode="auto">
            <a:xfrm flipH="1" flipV="1">
              <a:off x="5046595" y="2770453"/>
              <a:ext cx="777298" cy="569960"/>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69" name="Straight Connector 68"/>
            <p:cNvCxnSpPr/>
            <p:nvPr/>
          </p:nvCxnSpPr>
          <p:spPr bwMode="auto">
            <a:xfrm flipH="1" flipV="1">
              <a:off x="5082540" y="2427957"/>
              <a:ext cx="803336" cy="481452"/>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70" name="Straight Connector 69"/>
            <p:cNvCxnSpPr/>
            <p:nvPr/>
          </p:nvCxnSpPr>
          <p:spPr bwMode="auto">
            <a:xfrm flipH="1" flipV="1">
              <a:off x="5029200" y="1903186"/>
              <a:ext cx="803336" cy="398816"/>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71" name="Straight Connector 70"/>
            <p:cNvCxnSpPr/>
            <p:nvPr/>
          </p:nvCxnSpPr>
          <p:spPr bwMode="auto">
            <a:xfrm flipH="1">
              <a:off x="4954661" y="1372153"/>
              <a:ext cx="912739" cy="62582"/>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cxnSp>
          <p:nvCxnSpPr>
            <p:cNvPr id="72" name="Straight Connector 71"/>
            <p:cNvCxnSpPr/>
            <p:nvPr/>
          </p:nvCxnSpPr>
          <p:spPr bwMode="auto">
            <a:xfrm flipH="1">
              <a:off x="5136647" y="4217869"/>
              <a:ext cx="662173" cy="154496"/>
            </a:xfrm>
            <a:prstGeom prst="line">
              <a:avLst/>
            </a:prstGeom>
            <a:solidFill>
              <a:srgbClr val="E5E5CC"/>
            </a:solidFill>
            <a:ln w="6350" cap="flat" cmpd="sng" algn="ctr">
              <a:solidFill>
                <a:schemeClr val="tx1">
                  <a:lumMod val="50000"/>
                  <a:lumOff val="50000"/>
                </a:schemeClr>
              </a:solidFill>
              <a:prstDash val="solid"/>
              <a:round/>
              <a:headEnd type="none" w="med" len="med"/>
              <a:tailEnd type="none" w="med" len="med"/>
            </a:ln>
            <a:effectLst/>
          </p:spPr>
        </p:cxnSp>
      </p:grpSp>
      <p:sp>
        <p:nvSpPr>
          <p:cNvPr id="6" name="Rectangle 5"/>
          <p:cNvSpPr/>
          <p:nvPr/>
        </p:nvSpPr>
        <p:spPr bwMode="auto">
          <a:xfrm>
            <a:off x="2997492" y="854293"/>
            <a:ext cx="462097" cy="3452226"/>
          </a:xfrm>
          <a:prstGeom prst="rect">
            <a:avLst/>
          </a:prstGeom>
          <a:solidFill>
            <a:srgbClr val="D9D9D9"/>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9" name="Rectangle 38"/>
          <p:cNvSpPr/>
          <p:nvPr/>
        </p:nvSpPr>
        <p:spPr bwMode="auto">
          <a:xfrm>
            <a:off x="5752987" y="808624"/>
            <a:ext cx="462097" cy="3452226"/>
          </a:xfrm>
          <a:prstGeom prst="rect">
            <a:avLst/>
          </a:prstGeom>
          <a:solidFill>
            <a:srgbClr val="D9D9D9"/>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29618878"/>
              </p:ext>
            </p:extLst>
          </p:nvPr>
        </p:nvGraphicFramePr>
        <p:xfrm>
          <a:off x="183862" y="361950"/>
          <a:ext cx="8807738" cy="39193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376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408180071"/>
              </p:ext>
            </p:extLst>
          </p:nvPr>
        </p:nvGraphicFramePr>
        <p:xfrm>
          <a:off x="762000" y="1047750"/>
          <a:ext cx="7620000"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3920399" y="1133475"/>
            <a:ext cx="1303202" cy="318870"/>
          </a:xfrm>
          <a:prstGeom prst="rect">
            <a:avLst/>
          </a:prstGeom>
        </p:spPr>
        <p:txBody>
          <a:bodyPr wrap="square">
            <a:spAutoFit/>
          </a:bodyPr>
          <a:lstStyle/>
          <a:p>
            <a:pPr algn="ctr">
              <a:lnSpc>
                <a:spcPct val="92000"/>
              </a:lnSpc>
              <a:spcAft>
                <a:spcPts val="400"/>
              </a:spcAft>
            </a:pPr>
            <a:r>
              <a:rPr lang="en-US" sz="1600" b="1" dirty="0" smtClean="0">
                <a:latin typeface="Tahoma" panose="020B0604030504040204" pitchFamily="34" charset="0"/>
                <a:ea typeface="Tahoma" panose="020B0604030504040204" pitchFamily="34" charset="0"/>
                <a:cs typeface="Tahoma" panose="020B0604030504040204" pitchFamily="34" charset="0"/>
              </a:rPr>
              <a:t>2018-19</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3920399" y="3800475"/>
            <a:ext cx="1303202" cy="318870"/>
          </a:xfrm>
          <a:prstGeom prst="rect">
            <a:avLst/>
          </a:prstGeom>
        </p:spPr>
        <p:txBody>
          <a:bodyPr wrap="square">
            <a:spAutoFit/>
          </a:bodyPr>
          <a:lstStyle/>
          <a:p>
            <a:pPr algn="ctr">
              <a:lnSpc>
                <a:spcPct val="92000"/>
              </a:lnSpc>
              <a:spcAft>
                <a:spcPts val="400"/>
              </a:spcAft>
            </a:pPr>
            <a:r>
              <a:rPr lang="en-US" sz="1600" b="1" dirty="0" smtClean="0">
                <a:latin typeface="Tahoma" panose="020B0604030504040204" pitchFamily="34" charset="0"/>
                <a:ea typeface="Tahoma" panose="020B0604030504040204" pitchFamily="34" charset="0"/>
                <a:cs typeface="Tahoma" panose="020B0604030504040204" pitchFamily="34" charset="0"/>
              </a:rPr>
              <a:t>2019-20</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bwMode="auto">
          <a:xfrm>
            <a:off x="0" y="-9525"/>
            <a:ext cx="9144000" cy="509216"/>
          </a:xfrm>
          <a:prstGeom prst="rect">
            <a:avLst/>
          </a:prstGeom>
          <a:solidFill>
            <a:srgbClr val="FFC000"/>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9" name="Title 7"/>
          <p:cNvSpPr txBox="1">
            <a:spLocks/>
          </p:cNvSpPr>
          <p:nvPr/>
        </p:nvSpPr>
        <p:spPr bwMode="auto">
          <a:xfrm>
            <a:off x="533400" y="209550"/>
            <a:ext cx="7696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2400"/>
              </a:lnSpc>
              <a:spcBef>
                <a:spcPct val="0"/>
              </a:spcBef>
              <a:spcAft>
                <a:spcPct val="0"/>
              </a:spcAft>
              <a:defRPr sz="2400" b="1"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vl2pPr algn="l" rtl="0" eaLnBrk="0" fontAlgn="base" hangingPunct="0">
              <a:lnSpc>
                <a:spcPts val="2400"/>
              </a:lnSpc>
              <a:spcBef>
                <a:spcPct val="0"/>
              </a:spcBef>
              <a:spcAft>
                <a:spcPct val="0"/>
              </a:spcAft>
              <a:defRPr sz="2400" b="1">
                <a:solidFill>
                  <a:srgbClr val="000000"/>
                </a:solidFill>
                <a:latin typeface="Arial" charset="0"/>
              </a:defRPr>
            </a:lvl2pPr>
            <a:lvl3pPr algn="l" rtl="0" eaLnBrk="0" fontAlgn="base" hangingPunct="0">
              <a:lnSpc>
                <a:spcPts val="2400"/>
              </a:lnSpc>
              <a:spcBef>
                <a:spcPct val="0"/>
              </a:spcBef>
              <a:spcAft>
                <a:spcPct val="0"/>
              </a:spcAft>
              <a:defRPr sz="2400" b="1">
                <a:solidFill>
                  <a:srgbClr val="000000"/>
                </a:solidFill>
                <a:latin typeface="Arial" charset="0"/>
              </a:defRPr>
            </a:lvl3pPr>
            <a:lvl4pPr algn="l" rtl="0" eaLnBrk="0" fontAlgn="base" hangingPunct="0">
              <a:lnSpc>
                <a:spcPts val="2400"/>
              </a:lnSpc>
              <a:spcBef>
                <a:spcPct val="0"/>
              </a:spcBef>
              <a:spcAft>
                <a:spcPct val="0"/>
              </a:spcAft>
              <a:defRPr sz="2400" b="1">
                <a:solidFill>
                  <a:srgbClr val="000000"/>
                </a:solidFill>
                <a:latin typeface="Arial" charset="0"/>
              </a:defRPr>
            </a:lvl4pPr>
            <a:lvl5pPr algn="l" rtl="0" eaLnBrk="0" fontAlgn="base" hangingPunct="0">
              <a:lnSpc>
                <a:spcPts val="2400"/>
              </a:lnSpc>
              <a:spcBef>
                <a:spcPct val="0"/>
              </a:spcBef>
              <a:spcAft>
                <a:spcPct val="0"/>
              </a:spcAft>
              <a:defRPr sz="2400" b="1">
                <a:solidFill>
                  <a:srgbClr val="000000"/>
                </a:solidFill>
                <a:latin typeface="Arial" charset="0"/>
              </a:defRPr>
            </a:lvl5pPr>
            <a:lvl6pPr marL="457200" algn="l" rtl="0" fontAlgn="base">
              <a:lnSpc>
                <a:spcPts val="2400"/>
              </a:lnSpc>
              <a:spcBef>
                <a:spcPct val="0"/>
              </a:spcBef>
              <a:spcAft>
                <a:spcPct val="0"/>
              </a:spcAft>
              <a:defRPr sz="2400" b="1">
                <a:solidFill>
                  <a:srgbClr val="000000"/>
                </a:solidFill>
                <a:latin typeface="Arial" charset="0"/>
              </a:defRPr>
            </a:lvl6pPr>
            <a:lvl7pPr marL="914400" algn="l" rtl="0" fontAlgn="base">
              <a:lnSpc>
                <a:spcPts val="2400"/>
              </a:lnSpc>
              <a:spcBef>
                <a:spcPct val="0"/>
              </a:spcBef>
              <a:spcAft>
                <a:spcPct val="0"/>
              </a:spcAft>
              <a:defRPr sz="2400" b="1">
                <a:solidFill>
                  <a:srgbClr val="000000"/>
                </a:solidFill>
                <a:latin typeface="Arial" charset="0"/>
              </a:defRPr>
            </a:lvl7pPr>
            <a:lvl8pPr marL="1371600" algn="l" rtl="0" fontAlgn="base">
              <a:lnSpc>
                <a:spcPts val="2400"/>
              </a:lnSpc>
              <a:spcBef>
                <a:spcPct val="0"/>
              </a:spcBef>
              <a:spcAft>
                <a:spcPct val="0"/>
              </a:spcAft>
              <a:defRPr sz="2400" b="1">
                <a:solidFill>
                  <a:srgbClr val="000000"/>
                </a:solidFill>
                <a:latin typeface="Arial" charset="0"/>
              </a:defRPr>
            </a:lvl8pPr>
            <a:lvl9pPr marL="1828800" algn="l" rtl="0" fontAlgn="base">
              <a:lnSpc>
                <a:spcPts val="2400"/>
              </a:lnSpc>
              <a:spcBef>
                <a:spcPct val="0"/>
              </a:spcBef>
              <a:spcAft>
                <a:spcPct val="0"/>
              </a:spcAft>
              <a:defRPr sz="2400" b="1">
                <a:solidFill>
                  <a:srgbClr val="000000"/>
                </a:solidFill>
                <a:latin typeface="Arial" charset="0"/>
              </a:defRPr>
            </a:lvl9pPr>
          </a:lstStyle>
          <a:p>
            <a:r>
              <a:rPr lang="en-US" kern="0" dirty="0" smtClean="0">
                <a:solidFill>
                  <a:schemeClr val="tx1">
                    <a:lumMod val="85000"/>
                    <a:lumOff val="15000"/>
                  </a:schemeClr>
                </a:solidFill>
              </a:rPr>
              <a:t>BUDGET ALLOCATION (%)</a:t>
            </a:r>
            <a:endParaRPr lang="en-US" kern="0" dirty="0">
              <a:solidFill>
                <a:schemeClr val="tx1">
                  <a:lumMod val="85000"/>
                  <a:lumOff val="15000"/>
                </a:schemeClr>
              </a:solidFill>
            </a:endParaRPr>
          </a:p>
        </p:txBody>
      </p:sp>
      <p:sp>
        <p:nvSpPr>
          <p:cNvPr id="20" name="Slide Number Placeholder 8"/>
          <p:cNvSpPr>
            <a:spLocks noGrp="1"/>
          </p:cNvSpPr>
          <p:nvPr>
            <p:ph type="sldNum" sz="quarter" idx="4"/>
          </p:nvPr>
        </p:nvSpPr>
        <p:spPr>
          <a:xfrm>
            <a:off x="-28114" y="4753303"/>
            <a:ext cx="762000" cy="228600"/>
          </a:xfrm>
        </p:spPr>
        <p:txBody>
          <a:bodyPr/>
          <a:lstStyle/>
          <a:p>
            <a:pPr>
              <a:defRPr/>
            </a:pPr>
            <a:fld id="{E00B6E52-F07A-44C8-B7AE-D6EEC3D50429}" type="slidenum">
              <a:rPr lang="en-CA" smtClean="0"/>
              <a:pPr>
                <a:defRPr/>
              </a:pPr>
              <a:t>5</a:t>
            </a:fld>
            <a:endParaRPr lang="en-CA" dirty="0"/>
          </a:p>
        </p:txBody>
      </p:sp>
      <p:grpSp>
        <p:nvGrpSpPr>
          <p:cNvPr id="2" name="Group 1"/>
          <p:cNvGrpSpPr/>
          <p:nvPr/>
        </p:nvGrpSpPr>
        <p:grpSpPr>
          <a:xfrm>
            <a:off x="971550" y="1794342"/>
            <a:ext cx="6728478" cy="1758483"/>
            <a:chOff x="971550" y="1794342"/>
            <a:chExt cx="6728478" cy="1758483"/>
          </a:xfrm>
        </p:grpSpPr>
        <p:sp>
          <p:nvSpPr>
            <p:cNvPr id="7" name="Rectangle 6"/>
            <p:cNvSpPr/>
            <p:nvPr/>
          </p:nvSpPr>
          <p:spPr>
            <a:xfrm>
              <a:off x="971550" y="3226871"/>
              <a:ext cx="533400" cy="248081"/>
            </a:xfrm>
            <a:prstGeom prst="rect">
              <a:avLst/>
            </a:prstGeom>
          </p:spPr>
          <p:txBody>
            <a:bodyPr wrap="square">
              <a:spAutoFit/>
            </a:bodyPr>
            <a:lstStyle/>
            <a:p>
              <a:pPr algn="ctr">
                <a:lnSpc>
                  <a:spcPct val="92000"/>
                </a:lnSpc>
                <a:spcAft>
                  <a:spcPts val="400"/>
                </a:spcAft>
              </a:pPr>
              <a:r>
                <a:rPr lang="en-US" sz="1100" dirty="0" smtClean="0">
                  <a:solidFill>
                    <a:schemeClr val="bg1"/>
                  </a:solidFill>
                  <a:latin typeface="Tahoma" panose="020B0604030504040204" pitchFamily="34" charset="0"/>
                  <a:ea typeface="Tahoma" panose="020B0604030504040204" pitchFamily="34" charset="0"/>
                  <a:cs typeface="Tahoma" panose="020B0604030504040204" pitchFamily="34" charset="0"/>
                </a:rPr>
                <a:t>Block</a:t>
              </a:r>
              <a:endParaRPr lang="en-US"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1874038" y="3148997"/>
              <a:ext cx="678662" cy="403828"/>
            </a:xfrm>
            <a:prstGeom prst="rect">
              <a:avLst/>
            </a:prstGeom>
          </p:spPr>
          <p:txBody>
            <a:bodyPr wrap="square">
              <a:spAutoFit/>
            </a:bodyPr>
            <a:lstStyle/>
            <a:p>
              <a:pPr algn="ctr">
                <a:lnSpc>
                  <a:spcPct val="92000"/>
                </a:lnSpc>
                <a:spcAft>
                  <a:spcPts val="400"/>
                </a:spcAft>
              </a:pPr>
              <a:r>
                <a:rPr lang="en-US" sz="1100" dirty="0" smtClean="0">
                  <a:latin typeface="Tahoma" panose="020B0604030504040204" pitchFamily="34" charset="0"/>
                  <a:ea typeface="Tahoma" panose="020B0604030504040204" pitchFamily="34" charset="0"/>
                  <a:cs typeface="Tahoma" panose="020B0604030504040204" pitchFamily="34" charset="0"/>
                </a:rPr>
                <a:t>10-Year</a:t>
              </a:r>
              <a:br>
                <a:rPr lang="en-US" sz="1100" dirty="0" smtClean="0">
                  <a:latin typeface="Tahoma" panose="020B0604030504040204" pitchFamily="34" charset="0"/>
                  <a:ea typeface="Tahoma" panose="020B0604030504040204" pitchFamily="34" charset="0"/>
                  <a:cs typeface="Tahoma" panose="020B0604030504040204" pitchFamily="34" charset="0"/>
                </a:rPr>
              </a:br>
              <a:r>
                <a:rPr lang="en-US" sz="1100" dirty="0" smtClean="0">
                  <a:latin typeface="Tahoma" panose="020B0604030504040204" pitchFamily="34" charset="0"/>
                  <a:ea typeface="Tahoma" panose="020B0604030504040204" pitchFamily="34" charset="0"/>
                  <a:cs typeface="Tahoma" panose="020B0604030504040204" pitchFamily="34" charset="0"/>
                </a:rPr>
                <a:t>Grant</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1045363" y="1794343"/>
              <a:ext cx="678662" cy="248081"/>
            </a:xfrm>
            <a:prstGeom prst="rect">
              <a:avLst/>
            </a:prstGeom>
          </p:spPr>
          <p:txBody>
            <a:bodyPr wrap="square">
              <a:spAutoFit/>
            </a:bodyPr>
            <a:lstStyle/>
            <a:p>
              <a:pPr algn="ctr">
                <a:lnSpc>
                  <a:spcPct val="92000"/>
                </a:lnSpc>
                <a:spcAft>
                  <a:spcPts val="400"/>
                </a:spcAft>
              </a:pPr>
              <a:r>
                <a:rPr lang="en-US" sz="1100" dirty="0" smtClean="0">
                  <a:solidFill>
                    <a:schemeClr val="bg1"/>
                  </a:solidFill>
                  <a:latin typeface="Tahoma" panose="020B0604030504040204" pitchFamily="34" charset="0"/>
                  <a:ea typeface="Tahoma" panose="020B0604030504040204" pitchFamily="34" charset="0"/>
                  <a:cs typeface="Tahoma" panose="020B0604030504040204" pitchFamily="34" charset="0"/>
                </a:rPr>
                <a:t>Block</a:t>
              </a:r>
              <a:endParaRPr lang="en-US"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2588051" y="1794342"/>
              <a:ext cx="4465356" cy="248081"/>
            </a:xfrm>
            <a:prstGeom prst="rect">
              <a:avLst/>
            </a:prstGeom>
          </p:spPr>
          <p:txBody>
            <a:bodyPr wrap="square">
              <a:spAutoFit/>
            </a:bodyPr>
            <a:lstStyle/>
            <a:p>
              <a:pPr algn="ctr">
                <a:lnSpc>
                  <a:spcPct val="92000"/>
                </a:lnSpc>
                <a:spcAft>
                  <a:spcPts val="400"/>
                </a:spcAft>
              </a:pPr>
              <a:r>
                <a:rPr lang="en-US" sz="1100" dirty="0" smtClean="0">
                  <a:latin typeface="Tahoma" panose="020B0604030504040204" pitchFamily="34" charset="0"/>
                  <a:ea typeface="Tahoma" panose="020B0604030504040204" pitchFamily="34" charset="0"/>
                  <a:cs typeface="Tahoma" panose="020B0604030504040204" pitchFamily="34" charset="0"/>
                </a:rPr>
                <a:t>Formula-based and application based</a:t>
              </a:r>
            </a:p>
          </p:txBody>
        </p:sp>
        <p:sp>
          <p:nvSpPr>
            <p:cNvPr id="21" name="Rectangle 20"/>
            <p:cNvSpPr/>
            <p:nvPr/>
          </p:nvSpPr>
          <p:spPr>
            <a:xfrm>
              <a:off x="3234672" y="3231172"/>
              <a:ext cx="4465356" cy="248081"/>
            </a:xfrm>
            <a:prstGeom prst="rect">
              <a:avLst/>
            </a:prstGeom>
          </p:spPr>
          <p:txBody>
            <a:bodyPr wrap="square">
              <a:spAutoFit/>
            </a:bodyPr>
            <a:lstStyle/>
            <a:p>
              <a:pPr algn="ctr">
                <a:lnSpc>
                  <a:spcPct val="92000"/>
                </a:lnSpc>
                <a:spcAft>
                  <a:spcPts val="400"/>
                </a:spcAft>
              </a:pPr>
              <a:r>
                <a:rPr lang="en-US" sz="1100" dirty="0" smtClean="0">
                  <a:latin typeface="Tahoma" panose="020B0604030504040204" pitchFamily="34" charset="0"/>
                  <a:ea typeface="Tahoma" panose="020B0604030504040204" pitchFamily="34" charset="0"/>
                  <a:cs typeface="Tahoma" panose="020B0604030504040204" pitchFamily="34" charset="0"/>
                </a:rPr>
                <a:t>Formula-based and application based</a:t>
              </a:r>
            </a:p>
          </p:txBody>
        </p:sp>
      </p:grpSp>
    </p:spTree>
    <p:extLst>
      <p:ext uri="{BB962C8B-B14F-4D97-AF65-F5344CB8AC3E}">
        <p14:creationId xmlns:p14="http://schemas.microsoft.com/office/powerpoint/2010/main" val="914346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E00B6E52-F07A-44C8-B7AE-D6EEC3D50429}" type="slidenum">
              <a:rPr lang="en-CA" smtClean="0"/>
              <a:pPr>
                <a:defRPr/>
              </a:pPr>
              <a:t>6</a:t>
            </a:fld>
            <a:endParaRPr lang="en-CA"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150912"/>
            <a:ext cx="6209590" cy="3992588"/>
          </a:xfrm>
          <a:prstGeom prst="rect">
            <a:avLst/>
          </a:prstGeom>
        </p:spPr>
      </p:pic>
      <p:sp>
        <p:nvSpPr>
          <p:cNvPr id="8" name="Rectangle 7"/>
          <p:cNvSpPr/>
          <p:nvPr/>
        </p:nvSpPr>
        <p:spPr bwMode="auto">
          <a:xfrm>
            <a:off x="0" y="-19050"/>
            <a:ext cx="9144000" cy="676276"/>
          </a:xfrm>
          <a:prstGeom prst="rect">
            <a:avLst/>
          </a:prstGeom>
          <a:solidFill>
            <a:srgbClr val="FFC000"/>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Title 7"/>
          <p:cNvSpPr txBox="1">
            <a:spLocks/>
          </p:cNvSpPr>
          <p:nvPr/>
        </p:nvSpPr>
        <p:spPr bwMode="auto">
          <a:xfrm>
            <a:off x="533400" y="57150"/>
            <a:ext cx="8458200" cy="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ts val="2400"/>
              </a:lnSpc>
              <a:spcBef>
                <a:spcPct val="0"/>
              </a:spcBef>
              <a:spcAft>
                <a:spcPct val="0"/>
              </a:spcAft>
              <a:defRPr sz="2400" b="1"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vl2pPr algn="l" rtl="0" eaLnBrk="0" fontAlgn="base" hangingPunct="0">
              <a:lnSpc>
                <a:spcPts val="2400"/>
              </a:lnSpc>
              <a:spcBef>
                <a:spcPct val="0"/>
              </a:spcBef>
              <a:spcAft>
                <a:spcPct val="0"/>
              </a:spcAft>
              <a:defRPr sz="2400" b="1">
                <a:solidFill>
                  <a:srgbClr val="000000"/>
                </a:solidFill>
                <a:latin typeface="Arial" charset="0"/>
              </a:defRPr>
            </a:lvl2pPr>
            <a:lvl3pPr algn="l" rtl="0" eaLnBrk="0" fontAlgn="base" hangingPunct="0">
              <a:lnSpc>
                <a:spcPts val="2400"/>
              </a:lnSpc>
              <a:spcBef>
                <a:spcPct val="0"/>
              </a:spcBef>
              <a:spcAft>
                <a:spcPct val="0"/>
              </a:spcAft>
              <a:defRPr sz="2400" b="1">
                <a:solidFill>
                  <a:srgbClr val="000000"/>
                </a:solidFill>
                <a:latin typeface="Arial" charset="0"/>
              </a:defRPr>
            </a:lvl3pPr>
            <a:lvl4pPr algn="l" rtl="0" eaLnBrk="0" fontAlgn="base" hangingPunct="0">
              <a:lnSpc>
                <a:spcPts val="2400"/>
              </a:lnSpc>
              <a:spcBef>
                <a:spcPct val="0"/>
              </a:spcBef>
              <a:spcAft>
                <a:spcPct val="0"/>
              </a:spcAft>
              <a:defRPr sz="2400" b="1">
                <a:solidFill>
                  <a:srgbClr val="000000"/>
                </a:solidFill>
                <a:latin typeface="Arial" charset="0"/>
              </a:defRPr>
            </a:lvl4pPr>
            <a:lvl5pPr algn="l" rtl="0" eaLnBrk="0" fontAlgn="base" hangingPunct="0">
              <a:lnSpc>
                <a:spcPts val="2400"/>
              </a:lnSpc>
              <a:spcBef>
                <a:spcPct val="0"/>
              </a:spcBef>
              <a:spcAft>
                <a:spcPct val="0"/>
              </a:spcAft>
              <a:defRPr sz="2400" b="1">
                <a:solidFill>
                  <a:srgbClr val="000000"/>
                </a:solidFill>
                <a:latin typeface="Arial" charset="0"/>
              </a:defRPr>
            </a:lvl5pPr>
            <a:lvl6pPr marL="457200" algn="l" rtl="0" fontAlgn="base">
              <a:lnSpc>
                <a:spcPts val="2400"/>
              </a:lnSpc>
              <a:spcBef>
                <a:spcPct val="0"/>
              </a:spcBef>
              <a:spcAft>
                <a:spcPct val="0"/>
              </a:spcAft>
              <a:defRPr sz="2400" b="1">
                <a:solidFill>
                  <a:srgbClr val="000000"/>
                </a:solidFill>
                <a:latin typeface="Arial" charset="0"/>
              </a:defRPr>
            </a:lvl6pPr>
            <a:lvl7pPr marL="914400" algn="l" rtl="0" fontAlgn="base">
              <a:lnSpc>
                <a:spcPts val="2400"/>
              </a:lnSpc>
              <a:spcBef>
                <a:spcPct val="0"/>
              </a:spcBef>
              <a:spcAft>
                <a:spcPct val="0"/>
              </a:spcAft>
              <a:defRPr sz="2400" b="1">
                <a:solidFill>
                  <a:srgbClr val="000000"/>
                </a:solidFill>
                <a:latin typeface="Arial" charset="0"/>
              </a:defRPr>
            </a:lvl7pPr>
            <a:lvl8pPr marL="1371600" algn="l" rtl="0" fontAlgn="base">
              <a:lnSpc>
                <a:spcPts val="2400"/>
              </a:lnSpc>
              <a:spcBef>
                <a:spcPct val="0"/>
              </a:spcBef>
              <a:spcAft>
                <a:spcPct val="0"/>
              </a:spcAft>
              <a:defRPr sz="2400" b="1">
                <a:solidFill>
                  <a:srgbClr val="000000"/>
                </a:solidFill>
                <a:latin typeface="Arial" charset="0"/>
              </a:defRPr>
            </a:lvl8pPr>
            <a:lvl9pPr marL="1828800" algn="l" rtl="0" fontAlgn="base">
              <a:lnSpc>
                <a:spcPts val="2400"/>
              </a:lnSpc>
              <a:spcBef>
                <a:spcPct val="0"/>
              </a:spcBef>
              <a:spcAft>
                <a:spcPct val="0"/>
              </a:spcAft>
              <a:defRPr sz="2400" b="1">
                <a:solidFill>
                  <a:srgbClr val="000000"/>
                </a:solidFill>
                <a:latin typeface="Arial" charset="0"/>
              </a:defRPr>
            </a:lvl9pPr>
          </a:lstStyle>
          <a:p>
            <a:r>
              <a:rPr lang="en-US" sz="1600" b="0" dirty="0"/>
              <a:t>Interactive Map:</a:t>
            </a:r>
            <a:r>
              <a:rPr lang="en-US" dirty="0"/>
              <a:t/>
            </a:r>
            <a:br>
              <a:rPr lang="en-US" dirty="0"/>
            </a:br>
            <a:r>
              <a:rPr lang="en-US" dirty="0"/>
              <a:t>Investing in First Nations Community Infrastructure</a:t>
            </a:r>
            <a:endParaRPr lang="en-US" kern="0" dirty="0">
              <a:solidFill>
                <a:schemeClr val="tx1">
                  <a:lumMod val="85000"/>
                  <a:lumOff val="15000"/>
                </a:schemeClr>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36" y="2343150"/>
            <a:ext cx="1116164" cy="1116164"/>
          </a:xfrm>
          <a:prstGeom prst="rect">
            <a:avLst/>
          </a:prstGeom>
        </p:spPr>
      </p:pic>
      <p:sp>
        <p:nvSpPr>
          <p:cNvPr id="12" name="Rectangle 11"/>
          <p:cNvSpPr/>
          <p:nvPr/>
        </p:nvSpPr>
        <p:spPr>
          <a:xfrm>
            <a:off x="457200" y="3486150"/>
            <a:ext cx="1474636" cy="341632"/>
          </a:xfrm>
          <a:prstGeom prst="rect">
            <a:avLst/>
          </a:prstGeom>
        </p:spPr>
        <p:txBody>
          <a:bodyPr wrap="square">
            <a:spAutoFit/>
          </a:bodyPr>
          <a:lstStyle/>
          <a:p>
            <a:pPr algn="ctr"/>
            <a:r>
              <a:rPr lang="en-US" sz="900" dirty="0">
                <a:latin typeface="Tahoma" panose="020B0604030504040204" pitchFamily="34" charset="0"/>
                <a:ea typeface="Tahoma" panose="020B0604030504040204" pitchFamily="34" charset="0"/>
                <a:cs typeface="Tahoma" panose="020B0604030504040204" pitchFamily="34" charset="0"/>
              </a:rPr>
              <a:t>https://</a:t>
            </a:r>
            <a:r>
              <a:rPr lang="en-US" sz="900" dirty="0" smtClean="0">
                <a:latin typeface="Tahoma" panose="020B0604030504040204" pitchFamily="34" charset="0"/>
                <a:ea typeface="Tahoma" panose="020B0604030504040204" pitchFamily="34" charset="0"/>
                <a:cs typeface="Tahoma" panose="020B0604030504040204" pitchFamily="34" charset="0"/>
              </a:rPr>
              <a:t>geo.sac-isc.gc.ca/</a:t>
            </a:r>
            <a:br>
              <a:rPr lang="en-US" sz="900" dirty="0" smtClean="0">
                <a:latin typeface="Tahoma" panose="020B0604030504040204" pitchFamily="34" charset="0"/>
                <a:ea typeface="Tahoma" panose="020B0604030504040204" pitchFamily="34" charset="0"/>
                <a:cs typeface="Tahoma" panose="020B0604030504040204" pitchFamily="34" charset="0"/>
              </a:rPr>
            </a:br>
            <a:r>
              <a:rPr lang="en-US" sz="900" dirty="0" err="1" smtClean="0">
                <a:latin typeface="Tahoma" panose="020B0604030504040204" pitchFamily="34" charset="0"/>
                <a:ea typeface="Tahoma" panose="020B0604030504040204" pitchFamily="34" charset="0"/>
                <a:cs typeface="Tahoma" panose="020B0604030504040204" pitchFamily="34" charset="0"/>
              </a:rPr>
              <a:t>ciir-riim</a:t>
            </a:r>
            <a:r>
              <a:rPr lang="en-US" sz="900" dirty="0" smtClean="0">
                <a:latin typeface="Tahoma" panose="020B0604030504040204" pitchFamily="34" charset="0"/>
                <a:ea typeface="Tahoma" panose="020B0604030504040204" pitchFamily="34" charset="0"/>
                <a:cs typeface="Tahoma" panose="020B0604030504040204" pitchFamily="34" charset="0"/>
              </a:rPr>
              <a:t>/ciir_riim_en.html</a:t>
            </a:r>
            <a:endParaRPr lang="en-US" sz="9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843085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Rectangle 15"/>
          <p:cNvSpPr/>
          <p:nvPr/>
        </p:nvSpPr>
        <p:spPr bwMode="auto">
          <a:xfrm rot="10800000">
            <a:off x="0" y="4476749"/>
            <a:ext cx="9144000" cy="672523"/>
          </a:xfrm>
          <a:prstGeom prst="rect">
            <a:avLst/>
          </a:prstGeom>
          <a:gradFill flip="none" rotWithShape="1">
            <a:gsLst>
              <a:gs pos="23000">
                <a:schemeClr val="tx1">
                  <a:alpha val="65000"/>
                </a:schemeClr>
              </a:gs>
              <a:gs pos="98000">
                <a:schemeClr val="tx1">
                  <a:alpha val="0"/>
                </a:schemeClr>
              </a:gs>
            </a:gsLst>
            <a:lin ang="5400000" scaled="1"/>
            <a:tileRect/>
          </a:gra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57200" y="4822040"/>
            <a:ext cx="8534400" cy="237757"/>
          </a:xfrm>
          <a:prstGeom prst="rect">
            <a:avLst/>
          </a:prstGeom>
          <a:noFill/>
          <a:effectLst>
            <a:glow rad="63500">
              <a:schemeClr val="bg1">
                <a:alpha val="40000"/>
              </a:schemeClr>
            </a:glow>
            <a:outerShdw blurRad="63500" sx="105000" sy="105000" algn="ctr" rotWithShape="0">
              <a:prstClr val="black">
                <a:alpha val="50000"/>
              </a:prstClr>
            </a:outerShdw>
          </a:effectLst>
        </p:spPr>
        <p:txBody>
          <a:bodyPr wrap="square" rtlCol="0">
            <a:spAutoFit/>
          </a:bodyPr>
          <a:lstStyle/>
          <a:p>
            <a:pPr algn="r"/>
            <a:r>
              <a:rPr lang="en-US" sz="1000" b="1" dirty="0" err="1"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Westbank</a:t>
            </a:r>
            <a:r>
              <a:rPr lang="en-US"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 s</a:t>
            </a:r>
            <a:r>
              <a:rPr lang="az-Cyrl-AZ"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ә</a:t>
            </a:r>
            <a:r>
              <a:rPr lang="en-US" sz="1000" b="1" dirty="0" err="1">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nsisyust</a:t>
            </a:r>
            <a:r>
              <a:rPr lang="az-Cyrl-AZ"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ә</a:t>
            </a:r>
            <a:r>
              <a:rPr lang="en-US" sz="1000" b="1" dirty="0" smtClean="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n School opening, October 2019</a:t>
            </a:r>
            <a:endParaRPr lang="en-US" sz="10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bwMode="auto">
          <a:xfrm>
            <a:off x="0" y="0"/>
            <a:ext cx="9144000" cy="509216"/>
          </a:xfrm>
          <a:prstGeom prst="rect">
            <a:avLst/>
          </a:prstGeom>
          <a:solidFill>
            <a:srgbClr val="336FAE"/>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itle 7"/>
          <p:cNvSpPr>
            <a:spLocks noGrp="1"/>
          </p:cNvSpPr>
          <p:nvPr>
            <p:ph type="title"/>
          </p:nvPr>
        </p:nvSpPr>
        <p:spPr>
          <a:xfrm>
            <a:off x="533400" y="209550"/>
            <a:ext cx="7696200" cy="228600"/>
          </a:xfrm>
        </p:spPr>
        <p:txBody>
          <a:bodyPr/>
          <a:lstStyle/>
          <a:p>
            <a:r>
              <a:rPr lang="en-US" dirty="0">
                <a:solidFill>
                  <a:schemeClr val="bg1"/>
                </a:solidFill>
              </a:rPr>
              <a:t>COMMUNITY INFRASTRUCTURE</a:t>
            </a:r>
            <a:br>
              <a:rPr lang="en-US" dirty="0">
                <a:solidFill>
                  <a:schemeClr val="bg1"/>
                </a:solidFill>
              </a:rPr>
            </a:br>
            <a:endParaRPr lang="en-US" dirty="0"/>
          </a:p>
        </p:txBody>
      </p:sp>
    </p:spTree>
    <p:extLst>
      <p:ext uri="{BB962C8B-B14F-4D97-AF65-F5344CB8AC3E}">
        <p14:creationId xmlns:p14="http://schemas.microsoft.com/office/powerpoint/2010/main" val="8186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0" y="0"/>
            <a:ext cx="9144000" cy="509216"/>
          </a:xfrm>
          <a:prstGeom prst="rect">
            <a:avLst/>
          </a:prstGeom>
          <a:solidFill>
            <a:srgbClr val="336FAE"/>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bwMode="auto">
          <a:xfrm>
            <a:off x="1347920" y="895350"/>
            <a:ext cx="7796080" cy="3429000"/>
          </a:xfrm>
          <a:prstGeom prst="rect">
            <a:avLst/>
          </a:prstGeom>
          <a:solidFill>
            <a:schemeClr val="bg1">
              <a:lumMod val="95000"/>
            </a:schemeClr>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p:cNvCxnSpPr/>
          <p:nvPr/>
        </p:nvCxnSpPr>
        <p:spPr bwMode="auto">
          <a:xfrm>
            <a:off x="2379822" y="2280045"/>
            <a:ext cx="0" cy="1506060"/>
          </a:xfrm>
          <a:prstGeom prst="line">
            <a:avLst/>
          </a:prstGeom>
          <a:solidFill>
            <a:srgbClr val="E5E5CC"/>
          </a:solidFill>
          <a:ln w="25400" cap="flat" cmpd="sng" algn="ctr">
            <a:solidFill>
              <a:srgbClr val="595959"/>
            </a:solidFill>
            <a:prstDash val="solid"/>
            <a:round/>
            <a:headEnd type="none" w="med" len="med"/>
            <a:tailEnd type="none" w="med" len="med"/>
          </a:ln>
          <a:effectLst/>
        </p:spPr>
      </p:cxnSp>
      <p:sp>
        <p:nvSpPr>
          <p:cNvPr id="9" name="Slide Number Placeholder 8"/>
          <p:cNvSpPr>
            <a:spLocks noGrp="1"/>
          </p:cNvSpPr>
          <p:nvPr>
            <p:ph type="sldNum" sz="quarter" idx="4"/>
          </p:nvPr>
        </p:nvSpPr>
        <p:spPr/>
        <p:txBody>
          <a:bodyPr/>
          <a:lstStyle/>
          <a:p>
            <a:pPr>
              <a:defRPr/>
            </a:pPr>
            <a:fld id="{E00B6E52-F07A-44C8-B7AE-D6EEC3D50429}" type="slidenum">
              <a:rPr lang="en-CA" smtClean="0"/>
              <a:pPr>
                <a:defRPr/>
              </a:pPr>
              <a:t>8</a:t>
            </a:fld>
            <a:endParaRPr lang="en-CA" dirty="0"/>
          </a:p>
        </p:txBody>
      </p:sp>
      <p:sp>
        <p:nvSpPr>
          <p:cNvPr id="17"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r>
              <a:rPr lang="en-US" altLang="en-US" sz="900" dirty="0" smtClean="0">
                <a:solidFill>
                  <a:schemeClr val="tx1">
                    <a:lumMod val="75000"/>
                    <a:lumOff val="25000"/>
                  </a:schemeClr>
                </a:solidFill>
              </a:rPr>
              <a:t>Data as of January 3, 2020</a:t>
            </a:r>
            <a:endParaRPr lang="en-CA" altLang="en-US" sz="900" dirty="0">
              <a:solidFill>
                <a:schemeClr val="tx1">
                  <a:lumMod val="75000"/>
                  <a:lumOff val="25000"/>
                </a:schemeClr>
              </a:solidFill>
            </a:endParaRPr>
          </a:p>
        </p:txBody>
      </p:sp>
      <p:sp>
        <p:nvSpPr>
          <p:cNvPr id="3" name="Rectangle 2"/>
          <p:cNvSpPr/>
          <p:nvPr/>
        </p:nvSpPr>
        <p:spPr bwMode="auto">
          <a:xfrm>
            <a:off x="1066800" y="895350"/>
            <a:ext cx="281121" cy="3429000"/>
          </a:xfrm>
          <a:prstGeom prst="rect">
            <a:avLst/>
          </a:prstGeom>
          <a:solidFill>
            <a:srgbClr val="8AB4DA"/>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133600" y="1174845"/>
            <a:ext cx="5867400" cy="1029000"/>
          </a:xfrm>
          <a:prstGeom prst="rect">
            <a:avLst/>
          </a:prstGeom>
          <a:noFill/>
        </p:spPr>
        <p:txBody>
          <a:bodyPr wrap="square" rtlCol="0">
            <a:spAutoFit/>
          </a:bodyPr>
          <a:lstStyle/>
          <a:p>
            <a:pPr>
              <a:spcAft>
                <a:spcPts val="500"/>
              </a:spcAft>
            </a:pPr>
            <a:r>
              <a:rPr lang="en-US" sz="1400" b="1" dirty="0" smtClean="0">
                <a:latin typeface="Tahoma" panose="020B0604030504040204" pitchFamily="34" charset="0"/>
                <a:ea typeface="Tahoma" panose="020B0604030504040204" pitchFamily="34" charset="0"/>
                <a:cs typeface="Tahoma" panose="020B0604030504040204" pitchFamily="34" charset="0"/>
              </a:rPr>
              <a:t>BUDGET</a:t>
            </a:r>
          </a:p>
          <a:p>
            <a:r>
              <a:rPr lang="en-US" sz="3600" b="1" dirty="0" smtClean="0">
                <a:latin typeface="Tahoma" panose="020B0604030504040204" pitchFamily="34" charset="0"/>
                <a:ea typeface="Tahoma" panose="020B0604030504040204" pitchFamily="34" charset="0"/>
                <a:cs typeface="Tahoma" panose="020B0604030504040204" pitchFamily="34" charset="0"/>
              </a:rPr>
              <a:t>$229.7</a:t>
            </a:r>
            <a:r>
              <a:rPr lang="en-US" sz="1600" dirty="0" smtClean="0">
                <a:latin typeface="Tahoma" panose="020B0604030504040204" pitchFamily="34" charset="0"/>
                <a:ea typeface="Tahoma" panose="020B0604030504040204" pitchFamily="34" charset="0"/>
                <a:cs typeface="Tahoma" panose="020B0604030504040204" pitchFamily="34" charset="0"/>
              </a:rPr>
              <a:t> million</a:t>
            </a:r>
            <a:r>
              <a:rPr lang="en-US" dirty="0" smtClean="0">
                <a:latin typeface="Tahoma" panose="020B0604030504040204" pitchFamily="34" charset="0"/>
                <a:ea typeface="Tahoma" panose="020B0604030504040204" pitchFamily="34" charset="0"/>
                <a:cs typeface="Tahoma" panose="020B0604030504040204" pitchFamily="34" charset="0"/>
              </a:rPr>
              <a:t/>
            </a:r>
            <a:br>
              <a:rPr lang="en-US" dirty="0" smtClean="0">
                <a:latin typeface="Tahoma" panose="020B0604030504040204" pitchFamily="34" charset="0"/>
                <a:ea typeface="Tahoma" panose="020B0604030504040204" pitchFamily="34" charset="0"/>
                <a:cs typeface="Tahoma" panose="020B0604030504040204" pitchFamily="34" charset="0"/>
              </a:rPr>
            </a:br>
            <a:r>
              <a:rPr lang="en-US" sz="1300" dirty="0" smtClean="0">
                <a:latin typeface="Tahoma" panose="020B0604030504040204" pitchFamily="34" charset="0"/>
                <a:ea typeface="Tahoma" panose="020B0604030504040204" pitchFamily="34" charset="0"/>
                <a:cs typeface="Tahoma" panose="020B0604030504040204" pitchFamily="34" charset="0"/>
              </a:rPr>
              <a:t>(22% of BC Region budget)</a:t>
            </a:r>
          </a:p>
        </p:txBody>
      </p:sp>
      <p:sp>
        <p:nvSpPr>
          <p:cNvPr id="29" name="Oval 28"/>
          <p:cNvSpPr/>
          <p:nvPr/>
        </p:nvSpPr>
        <p:spPr bwMode="auto">
          <a:xfrm>
            <a:off x="2160234" y="3006162"/>
            <a:ext cx="439671" cy="439671"/>
          </a:xfrm>
          <a:prstGeom prst="ellipse">
            <a:avLst/>
          </a:prstGeom>
          <a:solidFill>
            <a:srgbClr val="3570A5"/>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617434" y="3087765"/>
            <a:ext cx="4850166" cy="286232"/>
          </a:xfrm>
          <a:prstGeom prst="rect">
            <a:avLst/>
          </a:prstGeom>
          <a:noFill/>
        </p:spPr>
        <p:txBody>
          <a:bodyPr wrap="square" rtlCol="0">
            <a:spAutoFit/>
          </a:bodyPr>
          <a:lstStyle/>
          <a:p>
            <a:r>
              <a:rPr lang="en-US" sz="1400" b="1" dirty="0" smtClean="0">
                <a:solidFill>
                  <a:srgbClr val="3570A5"/>
                </a:solidFill>
                <a:latin typeface="Tahoma" panose="020B0604030504040204" pitchFamily="34" charset="0"/>
                <a:ea typeface="Tahoma" panose="020B0604030504040204" pitchFamily="34" charset="0"/>
                <a:cs typeface="Tahoma" panose="020B0604030504040204" pitchFamily="34" charset="0"/>
              </a:rPr>
              <a:t>Housing</a:t>
            </a:r>
            <a:r>
              <a:rPr lang="en-US" sz="1400" dirty="0" smtClean="0">
                <a:solidFill>
                  <a:srgbClr val="3570A5"/>
                </a:solidFill>
                <a:latin typeface="Tahoma" panose="020B0604030504040204" pitchFamily="34" charset="0"/>
                <a:ea typeface="Tahoma" panose="020B0604030504040204" pitchFamily="34" charset="0"/>
                <a:cs typeface="Tahoma" panose="020B0604030504040204" pitchFamily="34" charset="0"/>
              </a:rPr>
              <a:t> (capital)</a:t>
            </a:r>
            <a:endParaRPr lang="en-US" sz="1400" dirty="0">
              <a:solidFill>
                <a:srgbClr val="3570A5"/>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2617434" y="2527213"/>
            <a:ext cx="5307366" cy="286232"/>
          </a:xfrm>
          <a:prstGeom prst="rect">
            <a:avLst/>
          </a:prstGeom>
          <a:noFill/>
        </p:spPr>
        <p:txBody>
          <a:bodyPr wrap="square" rtlCol="0">
            <a:spAutoFit/>
          </a:bodyPr>
          <a:lstStyle/>
          <a:p>
            <a:r>
              <a:rPr lang="en-US" sz="1400" b="1" dirty="0" smtClean="0">
                <a:solidFill>
                  <a:srgbClr val="3570A5"/>
                </a:solidFill>
                <a:latin typeface="Tahoma" panose="020B0604030504040204" pitchFamily="34" charset="0"/>
                <a:ea typeface="Tahoma" panose="020B0604030504040204" pitchFamily="34" charset="0"/>
                <a:cs typeface="Tahoma" panose="020B0604030504040204" pitchFamily="34" charset="0"/>
              </a:rPr>
              <a:t>Water and Wastewater </a:t>
            </a:r>
            <a:r>
              <a:rPr lang="en-US" sz="1400" dirty="0" smtClean="0">
                <a:solidFill>
                  <a:srgbClr val="3570A5"/>
                </a:solidFill>
                <a:latin typeface="Tahoma" panose="020B0604030504040204" pitchFamily="34" charset="0"/>
                <a:ea typeface="Tahoma" panose="020B0604030504040204" pitchFamily="34" charset="0"/>
                <a:cs typeface="Tahoma" panose="020B0604030504040204" pitchFamily="34" charset="0"/>
              </a:rPr>
              <a:t>(capital and O&amp;M)</a:t>
            </a:r>
            <a:endParaRPr lang="en-US" sz="1400" dirty="0">
              <a:solidFill>
                <a:srgbClr val="3570A5"/>
              </a:solidFill>
              <a:latin typeface="Tahoma" panose="020B0604030504040204" pitchFamily="34" charset="0"/>
              <a:ea typeface="Tahoma" panose="020B0604030504040204" pitchFamily="34" charset="0"/>
              <a:cs typeface="Tahoma" panose="020B0604030504040204" pitchFamily="34" charset="0"/>
            </a:endParaRPr>
          </a:p>
        </p:txBody>
      </p:sp>
      <p:sp>
        <p:nvSpPr>
          <p:cNvPr id="33" name="Oval 32"/>
          <p:cNvSpPr/>
          <p:nvPr/>
        </p:nvSpPr>
        <p:spPr bwMode="auto">
          <a:xfrm>
            <a:off x="2160234" y="2432445"/>
            <a:ext cx="439671" cy="439671"/>
          </a:xfrm>
          <a:prstGeom prst="ellipse">
            <a:avLst/>
          </a:prstGeom>
          <a:solidFill>
            <a:srgbClr val="3167A9"/>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2142050" y="2531505"/>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37</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35" name="Rectangle 34"/>
          <p:cNvSpPr/>
          <p:nvPr/>
        </p:nvSpPr>
        <p:spPr>
          <a:xfrm>
            <a:off x="2142050" y="3098698"/>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16</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37" name="Oval 36"/>
          <p:cNvSpPr/>
          <p:nvPr/>
        </p:nvSpPr>
        <p:spPr bwMode="auto">
          <a:xfrm>
            <a:off x="2159987" y="3579879"/>
            <a:ext cx="439671" cy="439671"/>
          </a:xfrm>
          <a:prstGeom prst="ellipse">
            <a:avLst/>
          </a:prstGeom>
          <a:solidFill>
            <a:srgbClr val="3570A5"/>
          </a:solidFill>
          <a:ln w="25400" cap="flat" cmpd="sng" algn="ctr">
            <a:solidFill>
              <a:schemeClr val="tx1">
                <a:lumMod val="65000"/>
                <a:lumOff val="3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tabLst>
                <a:tab pos="5715000" algn="l"/>
              </a:tabLst>
            </a:pPr>
            <a:endParaRPr lang="en-US" sz="1275" dirty="0">
              <a:latin typeface="Tahoma" panose="020B0604030504040204" pitchFamily="34" charset="0"/>
              <a:ea typeface="Tahoma" panose="020B0604030504040204" pitchFamily="34" charset="0"/>
              <a:cs typeface="Tahoma" panose="020B0604030504040204" pitchFamily="34" charset="0"/>
            </a:endParaRPr>
          </a:p>
        </p:txBody>
      </p:sp>
      <p:sp>
        <p:nvSpPr>
          <p:cNvPr id="38" name="Rectangle 37"/>
          <p:cNvSpPr/>
          <p:nvPr/>
        </p:nvSpPr>
        <p:spPr>
          <a:xfrm>
            <a:off x="2142050" y="3671838"/>
            <a:ext cx="492444" cy="286232"/>
          </a:xfrm>
          <a:prstGeom prst="rect">
            <a:avLst/>
          </a:prstGeom>
        </p:spPr>
        <p:txBody>
          <a:bodyPr wrap="none">
            <a:spAutoFit/>
          </a:bodyPr>
          <a:lstStyle/>
          <a:p>
            <a:pPr algn="ctr"/>
            <a:r>
              <a:rPr lang="en-US" sz="1400" dirty="0" smtClean="0">
                <a:solidFill>
                  <a:schemeClr val="bg1"/>
                </a:solidFill>
                <a:latin typeface="Tahoma" panose="020B0604030504040204" pitchFamily="34" charset="0"/>
                <a:ea typeface="Tahoma" panose="020B0604030504040204" pitchFamily="34" charset="0"/>
                <a:cs typeface="Tahoma" panose="020B0604030504040204" pitchFamily="34" charset="0"/>
              </a:rPr>
              <a:t>47</a:t>
            </a:r>
            <a:r>
              <a:rPr lang="en-US" sz="9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900" dirty="0"/>
          </a:p>
        </p:txBody>
      </p:sp>
      <p:sp>
        <p:nvSpPr>
          <p:cNvPr id="39" name="TextBox 38"/>
          <p:cNvSpPr txBox="1"/>
          <p:nvPr/>
        </p:nvSpPr>
        <p:spPr>
          <a:xfrm>
            <a:off x="2592238" y="3659265"/>
            <a:ext cx="4677906" cy="286232"/>
          </a:xfrm>
          <a:prstGeom prst="rect">
            <a:avLst/>
          </a:prstGeom>
          <a:noFill/>
        </p:spPr>
        <p:txBody>
          <a:bodyPr wrap="square" rtlCol="0">
            <a:spAutoFit/>
          </a:bodyPr>
          <a:lstStyle/>
          <a:p>
            <a:pPr>
              <a:spcAft>
                <a:spcPts val="300"/>
              </a:spcAft>
            </a:pPr>
            <a:r>
              <a:rPr lang="en-US" sz="1400" b="1" dirty="0" smtClean="0">
                <a:solidFill>
                  <a:srgbClr val="3570A5"/>
                </a:solidFill>
                <a:latin typeface="Tahoma" panose="020B0604030504040204" pitchFamily="34" charset="0"/>
                <a:ea typeface="Tahoma" panose="020B0604030504040204" pitchFamily="34" charset="0"/>
                <a:cs typeface="Tahoma" panose="020B0604030504040204" pitchFamily="34" charset="0"/>
              </a:rPr>
              <a:t>Other Community Infrastructure</a:t>
            </a:r>
            <a:r>
              <a:rPr lang="en-US" sz="1400" dirty="0" smtClean="0">
                <a:solidFill>
                  <a:srgbClr val="3570A5"/>
                </a:solidFill>
                <a:latin typeface="Tahoma" panose="020B0604030504040204" pitchFamily="34" charset="0"/>
                <a:ea typeface="Tahoma" panose="020B0604030504040204" pitchFamily="34" charset="0"/>
                <a:cs typeface="Tahoma" panose="020B0604030504040204" pitchFamily="34" charset="0"/>
              </a:rPr>
              <a:t> (capital and O&amp;M)</a:t>
            </a:r>
          </a:p>
        </p:txBody>
      </p:sp>
      <p:sp>
        <p:nvSpPr>
          <p:cNvPr id="2" name="Title 1"/>
          <p:cNvSpPr>
            <a:spLocks noGrp="1"/>
          </p:cNvSpPr>
          <p:nvPr>
            <p:ph type="title"/>
          </p:nvPr>
        </p:nvSpPr>
        <p:spPr>
          <a:xfrm>
            <a:off x="533400" y="209550"/>
            <a:ext cx="7696200" cy="228600"/>
          </a:xfrm>
        </p:spPr>
        <p:txBody>
          <a:bodyPr/>
          <a:lstStyle/>
          <a:p>
            <a:r>
              <a:rPr lang="en-US" dirty="0">
                <a:solidFill>
                  <a:schemeClr val="bg1"/>
                </a:solidFill>
              </a:rPr>
              <a:t>COMMUNITY </a:t>
            </a:r>
            <a:r>
              <a:rPr lang="en-US" dirty="0" smtClean="0">
                <a:solidFill>
                  <a:schemeClr val="bg1"/>
                </a:solidFill>
              </a:rPr>
              <a:t>INFRASTRUCTURE</a:t>
            </a:r>
            <a:endParaRPr lang="en-US" dirty="0">
              <a:solidFill>
                <a:schemeClr val="bg1"/>
              </a:solidFill>
            </a:endParaRPr>
          </a:p>
        </p:txBody>
      </p:sp>
    </p:spTree>
    <p:extLst>
      <p:ext uri="{BB962C8B-B14F-4D97-AF65-F5344CB8AC3E}">
        <p14:creationId xmlns:p14="http://schemas.microsoft.com/office/powerpoint/2010/main" val="3590494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32360"/>
            <a:ext cx="5997401" cy="5053990"/>
          </a:xfrm>
          <a:prstGeom prst="rect">
            <a:avLst/>
          </a:prstGeom>
        </p:spPr>
      </p:pic>
      <p:sp>
        <p:nvSpPr>
          <p:cNvPr id="23" name="Text Placeholder 3"/>
          <p:cNvSpPr txBox="1">
            <a:spLocks/>
          </p:cNvSpPr>
          <p:nvPr/>
        </p:nvSpPr>
        <p:spPr>
          <a:xfrm>
            <a:off x="6858000" y="4883628"/>
            <a:ext cx="2286000" cy="304800"/>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gn="r">
              <a:lnSpc>
                <a:spcPct val="107000"/>
              </a:lnSpc>
              <a:spcAft>
                <a:spcPct val="0"/>
              </a:spcAft>
              <a:buNone/>
            </a:pPr>
            <a:r>
              <a:rPr lang="en-US" altLang="en-US" sz="900" dirty="0" smtClean="0">
                <a:solidFill>
                  <a:schemeClr val="tx1">
                    <a:lumMod val="75000"/>
                    <a:lumOff val="25000"/>
                  </a:schemeClr>
                </a:solidFill>
              </a:rPr>
              <a:t>Data as of January 3, 2020</a:t>
            </a:r>
            <a:endParaRPr lang="en-CA" altLang="en-US" sz="900" dirty="0">
              <a:solidFill>
                <a:schemeClr val="tx1">
                  <a:lumMod val="75000"/>
                  <a:lumOff val="25000"/>
                </a:schemeClr>
              </a:solidFill>
            </a:endParaRPr>
          </a:p>
        </p:txBody>
      </p:sp>
      <p:sp>
        <p:nvSpPr>
          <p:cNvPr id="11" name="Content Placeholder 2"/>
          <p:cNvSpPr txBox="1">
            <a:spLocks/>
          </p:cNvSpPr>
          <p:nvPr/>
        </p:nvSpPr>
        <p:spPr>
          <a:xfrm>
            <a:off x="628650" y="1143001"/>
            <a:ext cx="3333750" cy="3489722"/>
          </a:xfrm>
          <a:prstGeom prst="rect">
            <a:avLst/>
          </a:prstGeom>
        </p:spPr>
        <p:txBody>
          <a:bodyPr/>
          <a:lstStyle>
            <a:lvl1pPr marL="190500" indent="-190500" algn="l" rtl="0" eaLnBrk="0" fontAlgn="base" hangingPunct="0">
              <a:spcBef>
                <a:spcPct val="0"/>
              </a:spcBef>
              <a:spcAft>
                <a:spcPct val="37000"/>
              </a:spcAft>
              <a:buChar char="•"/>
              <a:tabLst>
                <a:tab pos="5715000" algn="l"/>
              </a:tabLst>
              <a:defRPr>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382588" indent="-190500" algn="l" rtl="0" eaLnBrk="0" fontAlgn="base" hangingPunct="0">
              <a:spcBef>
                <a:spcPct val="0"/>
              </a:spcBef>
              <a:spcAft>
                <a:spcPct val="35000"/>
              </a:spcAft>
              <a:buChar char="–"/>
              <a:tabLst>
                <a:tab pos="5715000" algn="l"/>
              </a:tabLst>
              <a:defRPr sz="1600">
                <a:solidFill>
                  <a:srgbClr val="000000"/>
                </a:solidFill>
                <a:latin typeface="Tahoma" panose="020B0604030504040204" pitchFamily="34" charset="0"/>
                <a:ea typeface="Tahoma" panose="020B0604030504040204" pitchFamily="34" charset="0"/>
                <a:cs typeface="Tahoma" panose="020B0604030504040204" pitchFamily="34" charset="0"/>
              </a:defRPr>
            </a:lvl2pPr>
            <a:lvl3pPr marL="574675" indent="-190500" algn="l" rtl="0" eaLnBrk="0" fontAlgn="base" hangingPunct="0">
              <a:spcBef>
                <a:spcPct val="0"/>
              </a:spcBef>
              <a:spcAft>
                <a:spcPct val="35000"/>
              </a:spcAft>
              <a:buChar char="–"/>
              <a:tabLst>
                <a:tab pos="5715000" algn="l"/>
              </a:tabLst>
              <a:defRPr sz="1400">
                <a:solidFill>
                  <a:srgbClr val="000000"/>
                </a:solidFill>
                <a:latin typeface="Tahoma" panose="020B0604030504040204" pitchFamily="34" charset="0"/>
                <a:ea typeface="Tahoma" panose="020B0604030504040204" pitchFamily="34" charset="0"/>
                <a:cs typeface="Tahoma" panose="020B0604030504040204" pitchFamily="34" charset="0"/>
              </a:defRPr>
            </a:lvl3pPr>
            <a:lvl4pPr marL="771525" indent="-195263" algn="l" rtl="0" eaLnBrk="0" fontAlgn="base" hangingPunct="0">
              <a:spcBef>
                <a:spcPct val="0"/>
              </a:spcBef>
              <a:spcAft>
                <a:spcPct val="35000"/>
              </a:spcAft>
              <a:buChar char="–"/>
              <a:tabLst>
                <a:tab pos="5715000" algn="l"/>
              </a:tabLst>
              <a:defRPr sz="1200">
                <a:solidFill>
                  <a:srgbClr val="000000"/>
                </a:solidFill>
                <a:latin typeface="Tahoma" panose="020B0604030504040204" pitchFamily="34" charset="0"/>
                <a:ea typeface="Tahoma" panose="020B0604030504040204" pitchFamily="34" charset="0"/>
                <a:cs typeface="Tahoma" panose="020B0604030504040204" pitchFamily="34" charset="0"/>
              </a:defRPr>
            </a:lvl4pPr>
            <a:lvl5pPr marL="960438" indent="-187325" algn="l" rtl="0" eaLnBrk="0" fontAlgn="base" hangingPunct="0">
              <a:lnSpc>
                <a:spcPts val="1600"/>
              </a:lnSpc>
              <a:spcBef>
                <a:spcPct val="0"/>
              </a:spcBef>
              <a:spcAft>
                <a:spcPct val="0"/>
              </a:spcAft>
              <a:buChar char="–"/>
              <a:tabLst>
                <a:tab pos="5715000" algn="l"/>
              </a:tabLst>
              <a:defRPr sz="1200">
                <a:solidFill>
                  <a:schemeClr val="tx1"/>
                </a:solidFill>
                <a:latin typeface="Verdana" pitchFamily="34" charset="0"/>
              </a:defRPr>
            </a:lvl5pPr>
            <a:lvl6pPr marL="14176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6pPr>
            <a:lvl7pPr marL="18748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7pPr>
            <a:lvl8pPr marL="23320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8pPr>
            <a:lvl9pPr marL="2789238" indent="-187325" algn="l" rtl="0" fontAlgn="base">
              <a:lnSpc>
                <a:spcPts val="1600"/>
              </a:lnSpc>
              <a:spcBef>
                <a:spcPct val="0"/>
              </a:spcBef>
              <a:spcAft>
                <a:spcPct val="0"/>
              </a:spcAft>
              <a:buChar char="–"/>
              <a:tabLst>
                <a:tab pos="5715000" algn="l"/>
              </a:tabLst>
              <a:defRPr sz="1200">
                <a:solidFill>
                  <a:schemeClr val="tx1"/>
                </a:solidFill>
                <a:latin typeface="Verdana" pitchFamily="34" charset="0"/>
              </a:defRPr>
            </a:lvl9pPr>
          </a:lstStyle>
          <a:p>
            <a:pPr marL="0" indent="0">
              <a:lnSpc>
                <a:spcPct val="100000"/>
              </a:lnSpc>
              <a:buNone/>
            </a:pPr>
            <a:endParaRPr lang="en-US" kern="0" dirty="0"/>
          </a:p>
        </p:txBody>
      </p:sp>
      <p:sp>
        <p:nvSpPr>
          <p:cNvPr id="17" name="Rectangle 16"/>
          <p:cNvSpPr/>
          <p:nvPr/>
        </p:nvSpPr>
        <p:spPr bwMode="auto">
          <a:xfrm>
            <a:off x="0" y="0"/>
            <a:ext cx="9144000" cy="509216"/>
          </a:xfrm>
          <a:prstGeom prst="rect">
            <a:avLst/>
          </a:prstGeom>
          <a:solidFill>
            <a:srgbClr val="336FAE"/>
          </a:solidFill>
          <a:ln w="889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90500" indent="-190500" algn="ctr">
              <a:tabLst>
                <a:tab pos="5715000" algn="l"/>
              </a:tabLst>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Title 6"/>
          <p:cNvSpPr>
            <a:spLocks noGrp="1"/>
          </p:cNvSpPr>
          <p:nvPr>
            <p:ph type="title"/>
          </p:nvPr>
        </p:nvSpPr>
        <p:spPr>
          <a:xfrm>
            <a:off x="533400" y="211907"/>
            <a:ext cx="7696200" cy="228600"/>
          </a:xfrm>
        </p:spPr>
        <p:txBody>
          <a:bodyPr/>
          <a:lstStyle/>
          <a:p>
            <a:r>
              <a:rPr lang="en-US" dirty="0" smtClean="0">
                <a:solidFill>
                  <a:schemeClr val="bg1"/>
                </a:solidFill>
              </a:rPr>
              <a:t>WATER AND WASTEWATER</a:t>
            </a:r>
            <a:endParaRPr lang="en-US" dirty="0">
              <a:solidFill>
                <a:schemeClr val="bg1"/>
              </a:solidFill>
            </a:endParaRPr>
          </a:p>
        </p:txBody>
      </p:sp>
      <p:sp>
        <p:nvSpPr>
          <p:cNvPr id="4" name="Rectangle 3"/>
          <p:cNvSpPr/>
          <p:nvPr/>
        </p:nvSpPr>
        <p:spPr>
          <a:xfrm>
            <a:off x="441151" y="2724150"/>
            <a:ext cx="2578100" cy="1477328"/>
          </a:xfrm>
          <a:prstGeom prst="rect">
            <a:avLst/>
          </a:prstGeom>
        </p:spPr>
        <p:txBody>
          <a:bodyPr wrap="square">
            <a:spAutoFit/>
          </a:bodyPr>
          <a:lstStyle/>
          <a:p>
            <a:pPr>
              <a:lnSpc>
                <a:spcPct val="100000"/>
              </a:lnSpc>
            </a:pPr>
            <a:r>
              <a:rPr lang="en-US" kern="0" dirty="0" smtClean="0"/>
              <a:t>Map of the </a:t>
            </a:r>
            <a:br>
              <a:rPr lang="en-US" kern="0" dirty="0" smtClean="0"/>
            </a:br>
            <a:r>
              <a:rPr lang="en-US" kern="0" dirty="0" smtClean="0"/>
              <a:t>59 communities </a:t>
            </a:r>
            <a:br>
              <a:rPr lang="en-US" kern="0" dirty="0" smtClean="0"/>
            </a:br>
            <a:r>
              <a:rPr lang="en-US" kern="0" dirty="0" smtClean="0"/>
              <a:t>that received </a:t>
            </a:r>
            <a:br>
              <a:rPr lang="en-US" kern="0" dirty="0" smtClean="0"/>
            </a:br>
            <a:r>
              <a:rPr lang="en-US" kern="0" dirty="0" smtClean="0"/>
              <a:t>water </a:t>
            </a:r>
            <a:r>
              <a:rPr lang="en-US" kern="0" dirty="0"/>
              <a:t>or </a:t>
            </a:r>
            <a:r>
              <a:rPr lang="en-US" kern="0" dirty="0" smtClean="0"/>
              <a:t>wastewater</a:t>
            </a:r>
            <a:br>
              <a:rPr lang="en-US" kern="0" dirty="0" smtClean="0"/>
            </a:br>
            <a:r>
              <a:rPr lang="en-US" kern="0" dirty="0" smtClean="0"/>
              <a:t>funding in 2019-20</a:t>
            </a:r>
            <a:endParaRPr lang="en-US" kern="0" dirty="0"/>
          </a:p>
        </p:txBody>
      </p:sp>
      <p:sp>
        <p:nvSpPr>
          <p:cNvPr id="13" name="Slide Number Placeholder 8"/>
          <p:cNvSpPr>
            <a:spLocks noGrp="1"/>
          </p:cNvSpPr>
          <p:nvPr>
            <p:ph type="sldNum" sz="quarter" idx="4"/>
          </p:nvPr>
        </p:nvSpPr>
        <p:spPr>
          <a:xfrm>
            <a:off x="-28114" y="4753303"/>
            <a:ext cx="762000" cy="228600"/>
          </a:xfrm>
        </p:spPr>
        <p:txBody>
          <a:bodyPr/>
          <a:lstStyle/>
          <a:p>
            <a:pPr>
              <a:defRPr/>
            </a:pPr>
            <a:fld id="{E00B6E52-F07A-44C8-B7AE-D6EEC3D50429}" type="slidenum">
              <a:rPr lang="en-CA" smtClean="0"/>
              <a:pPr>
                <a:defRPr/>
              </a:pPr>
              <a:t>9</a:t>
            </a:fld>
            <a:endParaRPr lang="en-CA" dirty="0"/>
          </a:p>
        </p:txBody>
      </p:sp>
      <p:sp>
        <p:nvSpPr>
          <p:cNvPr id="12" name="TextBox 11"/>
          <p:cNvSpPr txBox="1"/>
          <p:nvPr/>
        </p:nvSpPr>
        <p:spPr>
          <a:xfrm>
            <a:off x="7848600" y="160250"/>
            <a:ext cx="1241045" cy="369332"/>
          </a:xfrm>
          <a:prstGeom prst="rect">
            <a:avLst/>
          </a:prstGeom>
          <a:noFill/>
        </p:spPr>
        <p:txBody>
          <a:bodyPr wrap="none" rtlCol="0">
            <a:spAutoFit/>
          </a:bodyPr>
          <a:lstStyle/>
          <a:p>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COMMUNITY</a:t>
            </a:r>
            <a:r>
              <a:rPr lang="en-US" sz="1000" dirty="0" smtClean="0">
                <a:latin typeface="Tahoma" panose="020B0604030504040204" pitchFamily="34" charset="0"/>
                <a:ea typeface="Tahoma" panose="020B0604030504040204" pitchFamily="34" charset="0"/>
                <a:cs typeface="Tahoma" panose="020B0604030504040204" pitchFamily="34" charset="0"/>
              </a:rPr>
              <a:t/>
            </a:r>
            <a:br>
              <a:rPr lang="en-US" sz="1000" dirty="0" smtClean="0">
                <a:latin typeface="Tahoma" panose="020B0604030504040204" pitchFamily="34" charset="0"/>
                <a:ea typeface="Tahoma" panose="020B0604030504040204" pitchFamily="34" charset="0"/>
                <a:cs typeface="Tahoma" panose="020B0604030504040204" pitchFamily="34" charset="0"/>
              </a:rPr>
            </a:b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INFRASTRUCTURE</a:t>
            </a:r>
            <a:endParaRPr lang="en-US"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97886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9661250|-6926519|-3161487|-10379576|-10856873|INAC / AANC&quot;,&quot;Id&quot;:&quot;578796463533352f046df1a2&quot;,&quot;SmartGridHorizontal&quot;:0,&quot;LinkedExcelSources&quot;:{},&quot;LinkedProjectSources&quot;:{}}"/>
</p:tagLst>
</file>

<file path=ppt/theme/theme1.xml><?xml version="1.0" encoding="utf-8"?>
<a:theme xmlns:a="http://schemas.openxmlformats.org/drawingml/2006/main" name="Standard_white">
  <a:themeElements>
    <a:clrScheme name="Custom 1">
      <a:dk1>
        <a:srgbClr val="000000"/>
      </a:dk1>
      <a:lt1>
        <a:srgbClr val="FFFFFF"/>
      </a:lt1>
      <a:dk2>
        <a:srgbClr val="C0C0C0"/>
      </a:dk2>
      <a:lt2>
        <a:srgbClr val="C0C0C0"/>
      </a:lt2>
      <a:accent1>
        <a:srgbClr val="532E59"/>
      </a:accent1>
      <a:accent2>
        <a:srgbClr val="FFC627"/>
      </a:accent2>
      <a:accent3>
        <a:srgbClr val="F0F0E2"/>
      </a:accent3>
      <a:accent4>
        <a:srgbClr val="000056"/>
      </a:accent4>
      <a:accent5>
        <a:srgbClr val="AACACA"/>
      </a:accent5>
      <a:accent6>
        <a:srgbClr val="E7B900"/>
      </a:accent6>
      <a:hlink>
        <a:srgbClr val="003399"/>
      </a:hlink>
      <a:folHlink>
        <a:srgbClr val="336699"/>
      </a:folHlink>
    </a:clrScheme>
    <a:fontScheme name="Standard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88900" cap="flat" cmpd="sng" algn="ctr">
          <a:solidFill>
            <a:srgbClr val="3167A9"/>
          </a:solidFill>
          <a:prstDash val="solid"/>
          <a:round/>
          <a:headEnd type="none" w="med" len="med"/>
          <a:tailEnd type="none" w="med" len="med"/>
        </a:ln>
        <a:effectLst/>
      </a:spPr>
      <a:bodyPr vert="horz" wrap="square" lIns="0" tIns="0" rIns="0" bIns="0" numCol="1" rtlCol="0" anchor="t" anchorCtr="0" compatLnSpc="1">
        <a:prstTxWarp prst="textNoShape">
          <a:avLst/>
        </a:prstTxWarp>
      </a:bodyPr>
      <a:lstStyle>
        <a:defPPr marL="190500" indent="-190500">
          <a:tabLst>
            <a:tab pos="5715000" algn="l"/>
          </a:tabLst>
          <a:defRPr dirty="0">
            <a:latin typeface="Tahoma" panose="020B0604030504040204" pitchFamily="34" charset="0"/>
            <a:ea typeface="Tahoma" panose="020B0604030504040204" pitchFamily="34" charset="0"/>
            <a:cs typeface="Tahoma" panose="020B0604030504040204" pitchFamily="34" charset="0"/>
          </a:defRPr>
        </a:defPPr>
      </a:lstStyle>
    </a:spDef>
    <a:lnDef>
      <a:spPr bwMode="auto">
        <a:xfrm>
          <a:off x="0" y="0"/>
          <a:ext cx="1" cy="1"/>
        </a:xfrm>
        <a:custGeom>
          <a:avLst/>
          <a:gdLst/>
          <a:ahLst/>
          <a:cxnLst/>
          <a:rect l="0" t="0" r="0" b="0"/>
          <a:pathLst/>
        </a:custGeom>
        <a:solidFill>
          <a:srgbClr val="E5E5CC"/>
        </a:solidFill>
        <a:ln w="25400" cap="flat" cmpd="sng" algn="ctr">
          <a:solidFill>
            <a:srgbClr val="000066"/>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190500" marR="0" indent="-190500" algn="l" defTabSz="914400" rtl="0" eaLnBrk="1" fontAlgn="base" latinLnBrk="0" hangingPunct="1">
          <a:lnSpc>
            <a:spcPct val="90000"/>
          </a:lnSpc>
          <a:spcBef>
            <a:spcPct val="0"/>
          </a:spcBef>
          <a:spcAft>
            <a:spcPct val="37000"/>
          </a:spcAft>
          <a:buClrTx/>
          <a:buSzTx/>
          <a:buFontTx/>
          <a:buNone/>
          <a:tabLst>
            <a:tab pos="5715000" algn="l"/>
          </a:tabLst>
          <a:defRPr kumimoji="0" lang="en-CA"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tandard_white 1">
        <a:dk1>
          <a:srgbClr val="000066"/>
        </a:dk1>
        <a:lt1>
          <a:srgbClr val="E5E5CC"/>
        </a:lt1>
        <a:dk2>
          <a:srgbClr val="000066"/>
        </a:dk2>
        <a:lt2>
          <a:srgbClr val="E5E5CC"/>
        </a:lt2>
        <a:accent1>
          <a:srgbClr val="009999"/>
        </a:accent1>
        <a:accent2>
          <a:srgbClr val="FFCC00"/>
        </a:accent2>
        <a:accent3>
          <a:srgbClr val="F0F0E2"/>
        </a:accent3>
        <a:accent4>
          <a:srgbClr val="000056"/>
        </a:accent4>
        <a:accent5>
          <a:srgbClr val="AACACA"/>
        </a:accent5>
        <a:accent6>
          <a:srgbClr val="E7B900"/>
        </a:accent6>
        <a:hlink>
          <a:srgbClr val="003399"/>
        </a:hlink>
        <a:folHlink>
          <a:srgbClr val="33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53524</TotalTime>
  <Words>4158</Words>
  <Application>Microsoft Office PowerPoint</Application>
  <PresentationFormat>On-screen Show (16:9)</PresentationFormat>
  <Paragraphs>593</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Tahoma</vt:lpstr>
      <vt:lpstr>Times New Roman</vt:lpstr>
      <vt:lpstr>Verdana</vt:lpstr>
      <vt:lpstr>Standard_white</vt:lpstr>
      <vt:lpstr>PowerPoint Presentation</vt:lpstr>
      <vt:lpstr>PowerPoint Presentation</vt:lpstr>
      <vt:lpstr>PowerPoint Presentation</vt:lpstr>
      <vt:lpstr>PowerPoint Presentation</vt:lpstr>
      <vt:lpstr>PowerPoint Presentation</vt:lpstr>
      <vt:lpstr>PowerPoint Presentation</vt:lpstr>
      <vt:lpstr>COMMUNITY INFRASTRUCTURE </vt:lpstr>
      <vt:lpstr>COMMUNITY INFRASTRUCTURE</vt:lpstr>
      <vt:lpstr>WATER AND WASTEWATER</vt:lpstr>
      <vt:lpstr>HOUSING – HIGHLIGHTS </vt:lpstr>
      <vt:lpstr>OTHER INFRASTRUCTURE – HIGHLIGHTS </vt:lpstr>
      <vt:lpstr>LANDS AND ECONOMIC DEVELOPMENT</vt:lpstr>
      <vt:lpstr>LANDS AND ECONOMIC DEVELOPMENT</vt:lpstr>
      <vt:lpstr>LANDS AND ECONOMIC DEVELOPMENT – HIGHLIGHTS </vt:lpstr>
      <vt:lpstr>LANDS AND ECONOMIC DEVELOPMENT – HIGHLIGHTS </vt:lpstr>
      <vt:lpstr>EMERGENCY MANAGEMENT</vt:lpstr>
      <vt:lpstr>EMERGENCY MANAGEMENT</vt:lpstr>
      <vt:lpstr>EMERGENCY MANAGEMENT</vt:lpstr>
      <vt:lpstr>EDUCATION</vt:lpstr>
      <vt:lpstr>EDUCATION</vt:lpstr>
      <vt:lpstr>EDUCATION – HIGHLIGHTS </vt:lpstr>
      <vt:lpstr>CHILD AND FAMILY SERVICES</vt:lpstr>
      <vt:lpstr>CHILD AND FAMILY SERVICES</vt:lpstr>
      <vt:lpstr>JORDAN’S PRINCIPLE</vt:lpstr>
      <vt:lpstr>INCOME SUPPORT PROGRAMS</vt:lpstr>
      <vt:lpstr>INCOME SUPPORT PROGRAMS</vt:lpstr>
      <vt:lpstr>INCOME SUPPORT PROGRAMS – HIGHLIGHTS </vt:lpstr>
      <vt:lpstr>GOVERNANCE AND INDIVIDUAL AFFAIRS  </vt:lpstr>
      <vt:lpstr>GOVERNANCE AND INDIVIDUAL AFFAIRS</vt:lpstr>
      <vt:lpstr>NEW FISCAL RELATIONSHIP</vt:lpstr>
      <vt:lpstr>IN CLOSING…</vt:lpstr>
    </vt:vector>
  </TitlesOfParts>
  <Manager>Ray Luoma</Manager>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Alain Giroux</dc:creator>
  <cp:lastModifiedBy>Denise Johnson</cp:lastModifiedBy>
  <cp:revision>2392</cp:revision>
  <cp:lastPrinted>2020-01-22T21:52:28Z</cp:lastPrinted>
  <dcterms:created xsi:type="dcterms:W3CDTF">2007-03-13T16:30:24Z</dcterms:created>
  <dcterms:modified xsi:type="dcterms:W3CDTF">2020-02-10T18:21:07Z</dcterms:modified>
</cp:coreProperties>
</file>